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Telegraf Bold" charset="1" panose="00000800000000000000"/>
      <p:regular r:id="rId26"/>
    </p:embeddedFont>
    <p:embeddedFont>
      <p:font typeface="Open Sans" charset="1" panose="020B0606030504020204"/>
      <p:regular r:id="rId27"/>
    </p:embeddedFont>
    <p:embeddedFont>
      <p:font typeface="Open Sans Bold" charset="1" panose="020B0806030504020204"/>
      <p:regular r:id="rId28"/>
    </p:embeddedFont>
    <p:embeddedFont>
      <p:font typeface="Pompiere" charset="1" panose="02000000000000000000"/>
      <p:regular r:id="rId29"/>
    </p:embeddedFont>
    <p:embeddedFont>
      <p:font typeface="Telegraf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9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8063503" y="129799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447858" y="3825240"/>
            <a:ext cx="10518155" cy="10518113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4509" t="0" r="-6432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905870" y="4935936"/>
            <a:ext cx="8946750" cy="89467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39955" y="5187974"/>
            <a:ext cx="8587634" cy="745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8"/>
              </a:lnSpc>
            </a:pPr>
            <a:r>
              <a:rPr lang="en-US" sz="5141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Student Performance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9955" y="3793328"/>
            <a:ext cx="11365915" cy="1169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6"/>
              </a:lnSpc>
              <a:spcBef>
                <a:spcPct val="0"/>
              </a:spcBef>
            </a:pPr>
            <a:r>
              <a:rPr lang="en-US" b="true" sz="6468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Projet de Machine Learning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617383" y="0"/>
            <a:ext cx="3888083" cy="2691098"/>
          </a:xfrm>
          <a:custGeom>
            <a:avLst/>
            <a:gdLst/>
            <a:ahLst/>
            <a:cxnLst/>
            <a:rect r="r" b="b" t="t" l="l"/>
            <a:pathLst>
              <a:path h="2691098" w="3888083">
                <a:moveTo>
                  <a:pt x="0" y="0"/>
                </a:moveTo>
                <a:lnTo>
                  <a:pt x="3888083" y="0"/>
                </a:lnTo>
                <a:lnTo>
                  <a:pt x="3888083" y="2691098"/>
                </a:lnTo>
                <a:lnTo>
                  <a:pt x="0" y="2691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93" t="0" r="-15712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395382" y="-248551"/>
            <a:ext cx="2892618" cy="2554502"/>
          </a:xfrm>
          <a:custGeom>
            <a:avLst/>
            <a:gdLst/>
            <a:ahLst/>
            <a:cxnLst/>
            <a:rect r="r" b="b" t="t" l="l"/>
            <a:pathLst>
              <a:path h="2554502" w="2892618">
                <a:moveTo>
                  <a:pt x="0" y="0"/>
                </a:moveTo>
                <a:lnTo>
                  <a:pt x="2892618" y="0"/>
                </a:lnTo>
                <a:lnTo>
                  <a:pt x="2892618" y="2554502"/>
                </a:lnTo>
                <a:lnTo>
                  <a:pt x="0" y="2554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6575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0547" y="7047611"/>
            <a:ext cx="291881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Présenté par :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0" y="7780401"/>
            <a:ext cx="5446574" cy="96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281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Kadidja GUEBEDIANG A NKEN</a:t>
            </a:r>
          </a:p>
          <a:p>
            <a:pPr algn="l">
              <a:lnSpc>
                <a:spcPts val="3943"/>
              </a:lnSpc>
            </a:pPr>
            <a:r>
              <a:rPr lang="en-US" sz="281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1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Math SOCE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90804" y="7047611"/>
            <a:ext cx="285705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Examiné par :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25058" y="7780401"/>
            <a:ext cx="5446574" cy="47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43"/>
              </a:lnSpc>
            </a:pPr>
            <a:r>
              <a:rPr lang="en-US" sz="281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Mously DIAW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16367" y="8514383"/>
            <a:ext cx="4055265" cy="108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Freelance / Senior ML Engineer / Experte IA &amp; MLOps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348" y="8839398"/>
            <a:ext cx="4630945" cy="108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Pompiere"/>
                <a:ea typeface="Pompiere"/>
                <a:cs typeface="Pompiere"/>
                <a:sym typeface="Pompiere"/>
              </a:rPr>
              <a:t>Etudiants en deuxième année du cycle long à l’ENSAE de Dakar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03942" y="9868455"/>
            <a:ext cx="4969510" cy="328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1"/>
              </a:lnSpc>
            </a:pPr>
            <a:r>
              <a:rPr lang="en-US" sz="192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Année académique : 2024-2025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85825"/>
            <a:ext cx="9832437" cy="85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4"/>
              </a:lnSpc>
              <a:spcBef>
                <a:spcPct val="0"/>
              </a:spcBef>
            </a:pPr>
            <a:r>
              <a:rPr lang="en-US" b="true" sz="471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Bref aperçu de l’EDA (3/3)</a:t>
            </a:r>
          </a:p>
        </p:txBody>
      </p:sp>
      <p:grpSp>
        <p:nvGrpSpPr>
          <p:cNvPr name="Group 3" id="3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665737"/>
            <a:ext cx="8430812" cy="6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Retour sur les variables explicatives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7659" y="2995774"/>
            <a:ext cx="14062461" cy="2566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5815" indent="-387908" lvl="1">
              <a:lnSpc>
                <a:spcPts val="5030"/>
              </a:lnSpc>
              <a:buFont typeface="Arial"/>
              <a:buChar char="•"/>
            </a:pPr>
            <a:r>
              <a:rPr lang="en-US" sz="35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les variables  parental_educational_level , Teacher_Quality et distance_from_home présentant des valeurs aberrantes sont catégorielles ;</a:t>
            </a:r>
          </a:p>
          <a:p>
            <a:pPr algn="l">
              <a:lnSpc>
                <a:spcPts val="503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47836" y="6242764"/>
            <a:ext cx="14212639" cy="2566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5815" indent="-387908" lvl="1">
              <a:lnSpc>
                <a:spcPts val="5030"/>
              </a:lnSpc>
              <a:buFont typeface="Arial"/>
              <a:buChar char="•"/>
            </a:pPr>
            <a:r>
              <a:rPr lang="en-US" sz="35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les variables numériques  hours_studied, sleep_hour et physical activity ont des distributions  quasinormales, contrairement aux autres ;</a:t>
            </a:r>
          </a:p>
          <a:p>
            <a:pPr algn="l">
              <a:lnSpc>
                <a:spcPts val="5030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7259300" y="9456851"/>
            <a:ext cx="1180563" cy="1180563"/>
            <a:chOff x="0" y="0"/>
            <a:chExt cx="1574084" cy="15740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74084" cy="1574084"/>
            </a:xfrm>
            <a:custGeom>
              <a:avLst/>
              <a:gdLst/>
              <a:ahLst/>
              <a:cxnLst/>
              <a:rect r="r" b="b" t="t" l="l"/>
              <a:pathLst>
                <a:path h="1574084" w="1574084">
                  <a:moveTo>
                    <a:pt x="0" y="0"/>
                  </a:moveTo>
                  <a:lnTo>
                    <a:pt x="1574084" y="0"/>
                  </a:lnTo>
                  <a:lnTo>
                    <a:pt x="1574084" y="1574084"/>
                  </a:lnTo>
                  <a:lnTo>
                    <a:pt x="0" y="1574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150975" y="150975"/>
              <a:ext cx="1272135" cy="1272135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129" lIns="31129" bIns="31129" rIns="31129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236985" y="158435"/>
              <a:ext cx="1100113" cy="110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8"/>
                </a:lnSpc>
                <a:spcBef>
                  <a:spcPct val="0"/>
                </a:spcBef>
              </a:pPr>
              <a:r>
                <a:rPr lang="en-US" b="true" sz="472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85825"/>
            <a:ext cx="7573238" cy="85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4"/>
              </a:lnSpc>
              <a:spcBef>
                <a:spcPct val="0"/>
              </a:spcBef>
            </a:pPr>
            <a:r>
              <a:rPr lang="en-US" b="true" sz="471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Feature engineering</a:t>
            </a:r>
          </a:p>
        </p:txBody>
      </p:sp>
      <p:grpSp>
        <p:nvGrpSpPr>
          <p:cNvPr name="Group 3" id="3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861137" y="5744574"/>
            <a:ext cx="996869" cy="103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4"/>
              </a:lnSpc>
              <a:spcBef>
                <a:spcPct val="0"/>
              </a:spcBef>
            </a:pPr>
            <a:r>
              <a:rPr lang="en-US" b="true" sz="570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665737"/>
            <a:ext cx="8430812" cy="6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imputation et encodage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7659" y="2995774"/>
            <a:ext cx="14062461" cy="2566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5815" indent="-387908" lvl="1">
              <a:lnSpc>
                <a:spcPts val="5030"/>
              </a:lnSpc>
              <a:buFont typeface="Arial"/>
              <a:buChar char="•"/>
            </a:pPr>
            <a:r>
              <a:rPr lang="en-US" sz="35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Les valeurs manquantes seront remplacées par le mode si la variable correspondante est catégorielle, et par la médiane si elle est numérique ; </a:t>
            </a:r>
          </a:p>
          <a:p>
            <a:pPr algn="l">
              <a:lnSpc>
                <a:spcPts val="503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416426" y="5762653"/>
            <a:ext cx="14212639" cy="1928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5815" indent="-387908" lvl="1">
              <a:lnSpc>
                <a:spcPts val="5030"/>
              </a:lnSpc>
              <a:buFont typeface="Arial"/>
              <a:buChar char="•"/>
            </a:pPr>
            <a:r>
              <a:rPr lang="en-US" sz="35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Les variables numériques ayant des distributions normales ont été standardisées et les autres normalisées ;</a:t>
            </a:r>
          </a:p>
          <a:p>
            <a:pPr algn="l">
              <a:lnSpc>
                <a:spcPts val="503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95618" y="7890705"/>
            <a:ext cx="14212639" cy="1928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5815" indent="-387908" lvl="1">
              <a:lnSpc>
                <a:spcPts val="5030"/>
              </a:lnSpc>
              <a:buFont typeface="Arial"/>
              <a:buChar char="•"/>
            </a:pPr>
            <a:r>
              <a:rPr lang="en-US" sz="35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Les variables catégorielles on été encodées selon qu’elle soient nominales (onehotEncoder) ou ordinales (ordinalEncoder).</a:t>
            </a:r>
          </a:p>
          <a:p>
            <a:pPr algn="l">
              <a:lnSpc>
                <a:spcPts val="5030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9408477"/>
            <a:ext cx="1180563" cy="1180563"/>
            <a:chOff x="0" y="0"/>
            <a:chExt cx="1574084" cy="15740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74084" cy="1574084"/>
            </a:xfrm>
            <a:custGeom>
              <a:avLst/>
              <a:gdLst/>
              <a:ahLst/>
              <a:cxnLst/>
              <a:rect r="r" b="b" t="t" l="l"/>
              <a:pathLst>
                <a:path h="1574084" w="1574084">
                  <a:moveTo>
                    <a:pt x="0" y="0"/>
                  </a:moveTo>
                  <a:lnTo>
                    <a:pt x="1574084" y="0"/>
                  </a:lnTo>
                  <a:lnTo>
                    <a:pt x="1574084" y="1574084"/>
                  </a:lnTo>
                  <a:lnTo>
                    <a:pt x="0" y="1574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150975" y="150975"/>
              <a:ext cx="1272135" cy="1272135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129" lIns="31129" bIns="31129" rIns="31129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236985" y="158435"/>
              <a:ext cx="1100113" cy="110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8"/>
                </a:lnSpc>
                <a:spcBef>
                  <a:spcPct val="0"/>
                </a:spcBef>
              </a:pPr>
              <a:r>
                <a:rPr lang="en-US" b="true" sz="472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85825"/>
            <a:ext cx="7573238" cy="85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4"/>
              </a:lnSpc>
              <a:spcBef>
                <a:spcPct val="0"/>
              </a:spcBef>
            </a:pPr>
            <a:r>
              <a:rPr lang="en-US" b="true" sz="471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Modèles entrainés (1/4)</a:t>
            </a:r>
          </a:p>
        </p:txBody>
      </p:sp>
      <p:grpSp>
        <p:nvGrpSpPr>
          <p:cNvPr name="Group 3" id="3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56948" y="4583395"/>
            <a:ext cx="3875381" cy="1426358"/>
            <a:chOff x="0" y="0"/>
            <a:chExt cx="5167175" cy="190181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950905" y="97733"/>
              <a:ext cx="4216270" cy="1711956"/>
              <a:chOff x="0" y="0"/>
              <a:chExt cx="653075" cy="26517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53075" cy="265172"/>
              </a:xfrm>
              <a:custGeom>
                <a:avLst/>
                <a:gdLst/>
                <a:ahLst/>
                <a:cxnLst/>
                <a:rect r="r" b="b" t="t" l="l"/>
                <a:pathLst>
                  <a:path h="265172" w="653075">
                    <a:moveTo>
                      <a:pt x="41621" y="0"/>
                    </a:moveTo>
                    <a:lnTo>
                      <a:pt x="611455" y="0"/>
                    </a:lnTo>
                    <a:cubicBezTo>
                      <a:pt x="622493" y="0"/>
                      <a:pt x="633079" y="4385"/>
                      <a:pt x="640885" y="12190"/>
                    </a:cubicBezTo>
                    <a:cubicBezTo>
                      <a:pt x="648690" y="19996"/>
                      <a:pt x="653075" y="30582"/>
                      <a:pt x="653075" y="41621"/>
                    </a:cubicBezTo>
                    <a:lnTo>
                      <a:pt x="653075" y="223551"/>
                    </a:lnTo>
                    <a:cubicBezTo>
                      <a:pt x="653075" y="234590"/>
                      <a:pt x="648690" y="245176"/>
                      <a:pt x="640885" y="252981"/>
                    </a:cubicBezTo>
                    <a:cubicBezTo>
                      <a:pt x="633079" y="260787"/>
                      <a:pt x="622493" y="265172"/>
                      <a:pt x="611455" y="265172"/>
                    </a:cubicBezTo>
                    <a:lnTo>
                      <a:pt x="41621" y="265172"/>
                    </a:lnTo>
                    <a:cubicBezTo>
                      <a:pt x="30582" y="265172"/>
                      <a:pt x="19996" y="260787"/>
                      <a:pt x="12190" y="252981"/>
                    </a:cubicBezTo>
                    <a:cubicBezTo>
                      <a:pt x="4385" y="245176"/>
                      <a:pt x="0" y="234590"/>
                      <a:pt x="0" y="223551"/>
                    </a:cubicBezTo>
                    <a:lnTo>
                      <a:pt x="0" y="41621"/>
                    </a:lnTo>
                    <a:cubicBezTo>
                      <a:pt x="0" y="30582"/>
                      <a:pt x="4385" y="19996"/>
                      <a:pt x="12190" y="12190"/>
                    </a:cubicBezTo>
                    <a:cubicBezTo>
                      <a:pt x="19996" y="4385"/>
                      <a:pt x="30582" y="0"/>
                      <a:pt x="4162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28575" cap="sq">
                <a:solidFill>
                  <a:srgbClr val="329A87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653075" cy="3223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01810" cy="1901810"/>
            </a:xfrm>
            <a:custGeom>
              <a:avLst/>
              <a:gdLst/>
              <a:ahLst/>
              <a:cxnLst/>
              <a:rect r="r" b="b" t="t" l="l"/>
              <a:pathLst>
                <a:path h="1901810" w="1901810">
                  <a:moveTo>
                    <a:pt x="0" y="0"/>
                  </a:moveTo>
                  <a:lnTo>
                    <a:pt x="1901810" y="0"/>
                  </a:lnTo>
                  <a:lnTo>
                    <a:pt x="1901810" y="1901810"/>
                  </a:lnTo>
                  <a:lnTo>
                    <a:pt x="0" y="1901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251539" y="182408"/>
              <a:ext cx="1536995" cy="1536995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355458" y="204102"/>
              <a:ext cx="1329158" cy="1322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84"/>
                </a:lnSpc>
                <a:spcBef>
                  <a:spcPct val="0"/>
                </a:spcBef>
              </a:pPr>
              <a:r>
                <a:rPr lang="en-US" b="true" sz="5703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2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284292" y="466574"/>
              <a:ext cx="2564624" cy="854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35"/>
                </a:lnSpc>
                <a:spcBef>
                  <a:spcPct val="0"/>
                </a:spcBef>
              </a:pPr>
              <a:r>
                <a:rPr lang="en-US" b="true" sz="3668">
                  <a:solidFill>
                    <a:srgbClr val="0C101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KNN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058669" y="2954828"/>
            <a:ext cx="3717742" cy="1426358"/>
            <a:chOff x="0" y="0"/>
            <a:chExt cx="4956989" cy="190181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740720" y="69703"/>
              <a:ext cx="4216270" cy="1711956"/>
              <a:chOff x="0" y="0"/>
              <a:chExt cx="653075" cy="26517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53075" cy="265172"/>
              </a:xfrm>
              <a:custGeom>
                <a:avLst/>
                <a:gdLst/>
                <a:ahLst/>
                <a:cxnLst/>
                <a:rect r="r" b="b" t="t" l="l"/>
                <a:pathLst>
                  <a:path h="265172" w="653075">
                    <a:moveTo>
                      <a:pt x="41621" y="0"/>
                    </a:moveTo>
                    <a:lnTo>
                      <a:pt x="611455" y="0"/>
                    </a:lnTo>
                    <a:cubicBezTo>
                      <a:pt x="622493" y="0"/>
                      <a:pt x="633079" y="4385"/>
                      <a:pt x="640885" y="12190"/>
                    </a:cubicBezTo>
                    <a:cubicBezTo>
                      <a:pt x="648690" y="19996"/>
                      <a:pt x="653075" y="30582"/>
                      <a:pt x="653075" y="41621"/>
                    </a:cubicBezTo>
                    <a:lnTo>
                      <a:pt x="653075" y="223551"/>
                    </a:lnTo>
                    <a:cubicBezTo>
                      <a:pt x="653075" y="234590"/>
                      <a:pt x="648690" y="245176"/>
                      <a:pt x="640885" y="252981"/>
                    </a:cubicBezTo>
                    <a:cubicBezTo>
                      <a:pt x="633079" y="260787"/>
                      <a:pt x="622493" y="265172"/>
                      <a:pt x="611455" y="265172"/>
                    </a:cubicBezTo>
                    <a:lnTo>
                      <a:pt x="41621" y="265172"/>
                    </a:lnTo>
                    <a:cubicBezTo>
                      <a:pt x="30582" y="265172"/>
                      <a:pt x="19996" y="260787"/>
                      <a:pt x="12190" y="252981"/>
                    </a:cubicBezTo>
                    <a:cubicBezTo>
                      <a:pt x="4385" y="245176"/>
                      <a:pt x="0" y="234590"/>
                      <a:pt x="0" y="223551"/>
                    </a:cubicBezTo>
                    <a:lnTo>
                      <a:pt x="0" y="41621"/>
                    </a:lnTo>
                    <a:cubicBezTo>
                      <a:pt x="0" y="30582"/>
                      <a:pt x="4385" y="19996"/>
                      <a:pt x="12190" y="12190"/>
                    </a:cubicBezTo>
                    <a:cubicBezTo>
                      <a:pt x="19996" y="4385"/>
                      <a:pt x="30582" y="0"/>
                      <a:pt x="4162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28575" cap="sq">
                <a:solidFill>
                  <a:srgbClr val="329A87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653075" cy="3223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901810" y="250707"/>
              <a:ext cx="3055179" cy="700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63"/>
                </a:lnSpc>
                <a:spcBef>
                  <a:spcPct val="0"/>
                </a:spcBef>
              </a:pPr>
              <a:r>
                <a:rPr lang="en-US" b="true" sz="3045">
                  <a:solidFill>
                    <a:srgbClr val="0C101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Regression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901810" y="855655"/>
              <a:ext cx="3055179" cy="736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3"/>
                </a:lnSpc>
                <a:spcBef>
                  <a:spcPct val="0"/>
                </a:spcBef>
              </a:pPr>
              <a:r>
                <a:rPr lang="en-US" b="true" sz="3202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linéaire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01810" cy="1901810"/>
            </a:xfrm>
            <a:custGeom>
              <a:avLst/>
              <a:gdLst/>
              <a:ahLst/>
              <a:cxnLst/>
              <a:rect r="r" b="b" t="t" l="l"/>
              <a:pathLst>
                <a:path h="1901810" w="1901810">
                  <a:moveTo>
                    <a:pt x="0" y="0"/>
                  </a:moveTo>
                  <a:lnTo>
                    <a:pt x="1901810" y="0"/>
                  </a:lnTo>
                  <a:lnTo>
                    <a:pt x="1901810" y="1901810"/>
                  </a:lnTo>
                  <a:lnTo>
                    <a:pt x="0" y="1901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0">
              <a:off x="182408" y="182408"/>
              <a:ext cx="1536995" cy="1536995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286326" y="204102"/>
              <a:ext cx="1329158" cy="1322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84"/>
                </a:lnSpc>
                <a:spcBef>
                  <a:spcPct val="0"/>
                </a:spcBef>
              </a:pPr>
              <a:r>
                <a:rPr lang="en-US" b="true" sz="5703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058669" y="6211962"/>
            <a:ext cx="3554396" cy="1316339"/>
            <a:chOff x="0" y="0"/>
            <a:chExt cx="4739195" cy="1755119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848137" y="87605"/>
              <a:ext cx="3891058" cy="1579909"/>
              <a:chOff x="0" y="0"/>
              <a:chExt cx="653075" cy="265172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53075" cy="265172"/>
              </a:xfrm>
              <a:custGeom>
                <a:avLst/>
                <a:gdLst/>
                <a:ahLst/>
                <a:cxnLst/>
                <a:rect r="r" b="b" t="t" l="l"/>
                <a:pathLst>
                  <a:path h="265172" w="653075">
                    <a:moveTo>
                      <a:pt x="41621" y="0"/>
                    </a:moveTo>
                    <a:lnTo>
                      <a:pt x="611455" y="0"/>
                    </a:lnTo>
                    <a:cubicBezTo>
                      <a:pt x="622493" y="0"/>
                      <a:pt x="633079" y="4385"/>
                      <a:pt x="640885" y="12190"/>
                    </a:cubicBezTo>
                    <a:cubicBezTo>
                      <a:pt x="648690" y="19996"/>
                      <a:pt x="653075" y="30582"/>
                      <a:pt x="653075" y="41621"/>
                    </a:cubicBezTo>
                    <a:lnTo>
                      <a:pt x="653075" y="223551"/>
                    </a:lnTo>
                    <a:cubicBezTo>
                      <a:pt x="653075" y="234590"/>
                      <a:pt x="648690" y="245176"/>
                      <a:pt x="640885" y="252981"/>
                    </a:cubicBezTo>
                    <a:cubicBezTo>
                      <a:pt x="633079" y="260787"/>
                      <a:pt x="622493" y="265172"/>
                      <a:pt x="611455" y="265172"/>
                    </a:cubicBezTo>
                    <a:lnTo>
                      <a:pt x="41621" y="265172"/>
                    </a:lnTo>
                    <a:cubicBezTo>
                      <a:pt x="30582" y="265172"/>
                      <a:pt x="19996" y="260787"/>
                      <a:pt x="12190" y="252981"/>
                    </a:cubicBezTo>
                    <a:cubicBezTo>
                      <a:pt x="4385" y="245176"/>
                      <a:pt x="0" y="234590"/>
                      <a:pt x="0" y="223551"/>
                    </a:cubicBezTo>
                    <a:lnTo>
                      <a:pt x="0" y="41621"/>
                    </a:lnTo>
                    <a:cubicBezTo>
                      <a:pt x="0" y="30582"/>
                      <a:pt x="4385" y="19996"/>
                      <a:pt x="12190" y="12190"/>
                    </a:cubicBezTo>
                    <a:cubicBezTo>
                      <a:pt x="19996" y="4385"/>
                      <a:pt x="30582" y="0"/>
                      <a:pt x="4162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28575" cap="sq">
                <a:solidFill>
                  <a:srgbClr val="329A87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57150"/>
                <a:ext cx="653075" cy="3223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1837508" y="10108"/>
              <a:ext cx="2542662" cy="1657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39"/>
                </a:lnSpc>
                <a:spcBef>
                  <a:spcPct val="0"/>
                </a:spcBef>
              </a:pPr>
              <a:r>
                <a:rPr lang="en-US" b="true" sz="3528">
                  <a:solidFill>
                    <a:srgbClr val="0C101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Decision Tree</a:t>
              </a:r>
            </a:p>
          </p:txBody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755119" cy="1755119"/>
            </a:xfrm>
            <a:custGeom>
              <a:avLst/>
              <a:gdLst/>
              <a:ahLst/>
              <a:cxnLst/>
              <a:rect r="r" b="b" t="t" l="l"/>
              <a:pathLst>
                <a:path h="1755119" w="1755119">
                  <a:moveTo>
                    <a:pt x="0" y="0"/>
                  </a:moveTo>
                  <a:lnTo>
                    <a:pt x="1755119" y="0"/>
                  </a:lnTo>
                  <a:lnTo>
                    <a:pt x="1755119" y="1755119"/>
                  </a:lnTo>
                  <a:lnTo>
                    <a:pt x="0" y="1755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6" id="36"/>
            <p:cNvGrpSpPr/>
            <p:nvPr/>
          </p:nvGrpSpPr>
          <p:grpSpPr>
            <a:xfrm rot="0">
              <a:off x="168338" y="168338"/>
              <a:ext cx="1418443" cy="1418443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252272" y="234778"/>
              <a:ext cx="1226637" cy="12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68"/>
                </a:lnSpc>
                <a:spcBef>
                  <a:spcPct val="0"/>
                </a:spcBef>
              </a:pPr>
              <a:r>
                <a:rPr lang="en-US" b="true" sz="5263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3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3180860" y="8042739"/>
            <a:ext cx="3851470" cy="1426358"/>
            <a:chOff x="0" y="0"/>
            <a:chExt cx="5135293" cy="1901810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919024" y="94927"/>
              <a:ext cx="4216270" cy="1711956"/>
              <a:chOff x="0" y="0"/>
              <a:chExt cx="653075" cy="265172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653075" cy="265172"/>
              </a:xfrm>
              <a:custGeom>
                <a:avLst/>
                <a:gdLst/>
                <a:ahLst/>
                <a:cxnLst/>
                <a:rect r="r" b="b" t="t" l="l"/>
                <a:pathLst>
                  <a:path h="265172" w="653075">
                    <a:moveTo>
                      <a:pt x="41621" y="0"/>
                    </a:moveTo>
                    <a:lnTo>
                      <a:pt x="611455" y="0"/>
                    </a:lnTo>
                    <a:cubicBezTo>
                      <a:pt x="622493" y="0"/>
                      <a:pt x="633079" y="4385"/>
                      <a:pt x="640885" y="12190"/>
                    </a:cubicBezTo>
                    <a:cubicBezTo>
                      <a:pt x="648690" y="19996"/>
                      <a:pt x="653075" y="30582"/>
                      <a:pt x="653075" y="41621"/>
                    </a:cubicBezTo>
                    <a:lnTo>
                      <a:pt x="653075" y="223551"/>
                    </a:lnTo>
                    <a:cubicBezTo>
                      <a:pt x="653075" y="234590"/>
                      <a:pt x="648690" y="245176"/>
                      <a:pt x="640885" y="252981"/>
                    </a:cubicBezTo>
                    <a:cubicBezTo>
                      <a:pt x="633079" y="260787"/>
                      <a:pt x="622493" y="265172"/>
                      <a:pt x="611455" y="265172"/>
                    </a:cubicBezTo>
                    <a:lnTo>
                      <a:pt x="41621" y="265172"/>
                    </a:lnTo>
                    <a:cubicBezTo>
                      <a:pt x="30582" y="265172"/>
                      <a:pt x="19996" y="260787"/>
                      <a:pt x="12190" y="252981"/>
                    </a:cubicBezTo>
                    <a:cubicBezTo>
                      <a:pt x="4385" y="245176"/>
                      <a:pt x="0" y="234590"/>
                      <a:pt x="0" y="223551"/>
                    </a:cubicBezTo>
                    <a:lnTo>
                      <a:pt x="0" y="41621"/>
                    </a:lnTo>
                    <a:cubicBezTo>
                      <a:pt x="0" y="30582"/>
                      <a:pt x="4385" y="19996"/>
                      <a:pt x="12190" y="12190"/>
                    </a:cubicBezTo>
                    <a:cubicBezTo>
                      <a:pt x="19996" y="4385"/>
                      <a:pt x="30582" y="0"/>
                      <a:pt x="4162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28575" cap="sq">
                <a:solidFill>
                  <a:srgbClr val="329A87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57150"/>
                <a:ext cx="653075" cy="3223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2023717" y="173163"/>
              <a:ext cx="3004883" cy="1681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6"/>
                </a:lnSpc>
              </a:pPr>
              <a:r>
                <a:rPr lang="en-US" sz="3604" b="true">
                  <a:solidFill>
                    <a:srgbClr val="0C101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Gradient</a:t>
              </a:r>
            </a:p>
            <a:p>
              <a:pPr algn="l">
                <a:lnSpc>
                  <a:spcPts val="5046"/>
                </a:lnSpc>
                <a:spcBef>
                  <a:spcPct val="0"/>
                </a:spcBef>
              </a:pPr>
              <a:r>
                <a:rPr lang="en-US" b="true" sz="3604">
                  <a:solidFill>
                    <a:srgbClr val="0C101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Boosting</a:t>
              </a:r>
            </a:p>
          </p:txBody>
        </p:sp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901810" cy="1901810"/>
            </a:xfrm>
            <a:custGeom>
              <a:avLst/>
              <a:gdLst/>
              <a:ahLst/>
              <a:cxnLst/>
              <a:rect r="r" b="b" t="t" l="l"/>
              <a:pathLst>
                <a:path h="1901810" w="1901810">
                  <a:moveTo>
                    <a:pt x="0" y="0"/>
                  </a:moveTo>
                  <a:lnTo>
                    <a:pt x="1901810" y="0"/>
                  </a:lnTo>
                  <a:lnTo>
                    <a:pt x="1901810" y="1901810"/>
                  </a:lnTo>
                  <a:lnTo>
                    <a:pt x="0" y="1901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6" id="46"/>
            <p:cNvGrpSpPr/>
            <p:nvPr/>
          </p:nvGrpSpPr>
          <p:grpSpPr>
            <a:xfrm rot="0">
              <a:off x="182408" y="182408"/>
              <a:ext cx="1536995" cy="1536995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273357" y="258409"/>
              <a:ext cx="1329158" cy="1322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84"/>
                </a:lnSpc>
                <a:spcBef>
                  <a:spcPct val="0"/>
                </a:spcBef>
              </a:pPr>
              <a:r>
                <a:rPr lang="en-US" b="true" sz="5703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4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1431033" y="2721223"/>
            <a:ext cx="3851470" cy="1426358"/>
            <a:chOff x="0" y="0"/>
            <a:chExt cx="5135293" cy="1901810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919024" y="94927"/>
              <a:ext cx="4216270" cy="1711956"/>
              <a:chOff x="0" y="0"/>
              <a:chExt cx="653075" cy="265172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653075" cy="265172"/>
              </a:xfrm>
              <a:custGeom>
                <a:avLst/>
                <a:gdLst/>
                <a:ahLst/>
                <a:cxnLst/>
                <a:rect r="r" b="b" t="t" l="l"/>
                <a:pathLst>
                  <a:path h="265172" w="653075">
                    <a:moveTo>
                      <a:pt x="41621" y="0"/>
                    </a:moveTo>
                    <a:lnTo>
                      <a:pt x="611455" y="0"/>
                    </a:lnTo>
                    <a:cubicBezTo>
                      <a:pt x="622493" y="0"/>
                      <a:pt x="633079" y="4385"/>
                      <a:pt x="640885" y="12190"/>
                    </a:cubicBezTo>
                    <a:cubicBezTo>
                      <a:pt x="648690" y="19996"/>
                      <a:pt x="653075" y="30582"/>
                      <a:pt x="653075" y="41621"/>
                    </a:cubicBezTo>
                    <a:lnTo>
                      <a:pt x="653075" y="223551"/>
                    </a:lnTo>
                    <a:cubicBezTo>
                      <a:pt x="653075" y="234590"/>
                      <a:pt x="648690" y="245176"/>
                      <a:pt x="640885" y="252981"/>
                    </a:cubicBezTo>
                    <a:cubicBezTo>
                      <a:pt x="633079" y="260787"/>
                      <a:pt x="622493" y="265172"/>
                      <a:pt x="611455" y="265172"/>
                    </a:cubicBezTo>
                    <a:lnTo>
                      <a:pt x="41621" y="265172"/>
                    </a:lnTo>
                    <a:cubicBezTo>
                      <a:pt x="30582" y="265172"/>
                      <a:pt x="19996" y="260787"/>
                      <a:pt x="12190" y="252981"/>
                    </a:cubicBezTo>
                    <a:cubicBezTo>
                      <a:pt x="4385" y="245176"/>
                      <a:pt x="0" y="234590"/>
                      <a:pt x="0" y="223551"/>
                    </a:cubicBezTo>
                    <a:lnTo>
                      <a:pt x="0" y="41621"/>
                    </a:lnTo>
                    <a:cubicBezTo>
                      <a:pt x="0" y="30582"/>
                      <a:pt x="4385" y="19996"/>
                      <a:pt x="12190" y="12190"/>
                    </a:cubicBezTo>
                    <a:cubicBezTo>
                      <a:pt x="19996" y="4385"/>
                      <a:pt x="30582" y="0"/>
                      <a:pt x="4162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28575" cap="sq">
                <a:solidFill>
                  <a:srgbClr val="329A87"/>
                </a:solidFill>
                <a:prstDash val="solid"/>
                <a:miter/>
              </a:ln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57150"/>
                <a:ext cx="653075" cy="3223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54" id="54"/>
            <p:cNvSpPr txBox="true"/>
            <p:nvPr/>
          </p:nvSpPr>
          <p:spPr>
            <a:xfrm rot="0">
              <a:off x="1810876" y="482493"/>
              <a:ext cx="3004883" cy="832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6"/>
                </a:lnSpc>
                <a:spcBef>
                  <a:spcPct val="0"/>
                </a:spcBef>
              </a:pPr>
              <a:r>
                <a:rPr lang="en-US" b="true" sz="3604">
                  <a:solidFill>
                    <a:srgbClr val="0C101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xgboost</a:t>
              </a:r>
            </a:p>
          </p:txBody>
        </p:sp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901810" cy="1901810"/>
            </a:xfrm>
            <a:custGeom>
              <a:avLst/>
              <a:gdLst/>
              <a:ahLst/>
              <a:cxnLst/>
              <a:rect r="r" b="b" t="t" l="l"/>
              <a:pathLst>
                <a:path h="1901810" w="1901810">
                  <a:moveTo>
                    <a:pt x="0" y="0"/>
                  </a:moveTo>
                  <a:lnTo>
                    <a:pt x="1901810" y="0"/>
                  </a:lnTo>
                  <a:lnTo>
                    <a:pt x="1901810" y="1901810"/>
                  </a:lnTo>
                  <a:lnTo>
                    <a:pt x="0" y="1901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6" id="56"/>
            <p:cNvGrpSpPr/>
            <p:nvPr/>
          </p:nvGrpSpPr>
          <p:grpSpPr>
            <a:xfrm rot="0">
              <a:off x="182408" y="182408"/>
              <a:ext cx="1536995" cy="1536995"/>
              <a:chOff x="0" y="0"/>
              <a:chExt cx="8128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59" id="59"/>
            <p:cNvSpPr txBox="true"/>
            <p:nvPr/>
          </p:nvSpPr>
          <p:spPr>
            <a:xfrm rot="0">
              <a:off x="239984" y="204102"/>
              <a:ext cx="1329158" cy="1322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84"/>
                </a:lnSpc>
                <a:spcBef>
                  <a:spcPct val="0"/>
                </a:spcBef>
              </a:pPr>
              <a:r>
                <a:rPr lang="en-US" b="true" sz="5703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5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0345839" y="4452381"/>
            <a:ext cx="3162202" cy="1283967"/>
            <a:chOff x="0" y="0"/>
            <a:chExt cx="4216270" cy="1711956"/>
          </a:xfrm>
        </p:grpSpPr>
        <p:grpSp>
          <p:nvGrpSpPr>
            <p:cNvPr name="Group 61" id="61"/>
            <p:cNvGrpSpPr/>
            <p:nvPr/>
          </p:nvGrpSpPr>
          <p:grpSpPr>
            <a:xfrm rot="0">
              <a:off x="0" y="0"/>
              <a:ext cx="4216270" cy="1711956"/>
              <a:chOff x="0" y="0"/>
              <a:chExt cx="653075" cy="265172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653075" cy="265172"/>
              </a:xfrm>
              <a:custGeom>
                <a:avLst/>
                <a:gdLst/>
                <a:ahLst/>
                <a:cxnLst/>
                <a:rect r="r" b="b" t="t" l="l"/>
                <a:pathLst>
                  <a:path h="265172" w="653075">
                    <a:moveTo>
                      <a:pt x="41621" y="0"/>
                    </a:moveTo>
                    <a:lnTo>
                      <a:pt x="611455" y="0"/>
                    </a:lnTo>
                    <a:cubicBezTo>
                      <a:pt x="622493" y="0"/>
                      <a:pt x="633079" y="4385"/>
                      <a:pt x="640885" y="12190"/>
                    </a:cubicBezTo>
                    <a:cubicBezTo>
                      <a:pt x="648690" y="19996"/>
                      <a:pt x="653075" y="30582"/>
                      <a:pt x="653075" y="41621"/>
                    </a:cubicBezTo>
                    <a:lnTo>
                      <a:pt x="653075" y="223551"/>
                    </a:lnTo>
                    <a:cubicBezTo>
                      <a:pt x="653075" y="234590"/>
                      <a:pt x="648690" y="245176"/>
                      <a:pt x="640885" y="252981"/>
                    </a:cubicBezTo>
                    <a:cubicBezTo>
                      <a:pt x="633079" y="260787"/>
                      <a:pt x="622493" y="265172"/>
                      <a:pt x="611455" y="265172"/>
                    </a:cubicBezTo>
                    <a:lnTo>
                      <a:pt x="41621" y="265172"/>
                    </a:lnTo>
                    <a:cubicBezTo>
                      <a:pt x="30582" y="265172"/>
                      <a:pt x="19996" y="260787"/>
                      <a:pt x="12190" y="252981"/>
                    </a:cubicBezTo>
                    <a:cubicBezTo>
                      <a:pt x="4385" y="245176"/>
                      <a:pt x="0" y="234590"/>
                      <a:pt x="0" y="223551"/>
                    </a:cubicBezTo>
                    <a:lnTo>
                      <a:pt x="0" y="41621"/>
                    </a:lnTo>
                    <a:cubicBezTo>
                      <a:pt x="0" y="30582"/>
                      <a:pt x="4385" y="19996"/>
                      <a:pt x="12190" y="12190"/>
                    </a:cubicBezTo>
                    <a:cubicBezTo>
                      <a:pt x="19996" y="4385"/>
                      <a:pt x="30582" y="0"/>
                      <a:pt x="4162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28575" cap="sq">
                <a:solidFill>
                  <a:srgbClr val="329A87"/>
                </a:solidFill>
                <a:prstDash val="solid"/>
                <a:miter/>
              </a:ln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57150"/>
                <a:ext cx="653075" cy="3223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64" id="64"/>
            <p:cNvSpPr txBox="true"/>
            <p:nvPr/>
          </p:nvSpPr>
          <p:spPr>
            <a:xfrm rot="0">
              <a:off x="982787" y="293542"/>
              <a:ext cx="3004883" cy="832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6"/>
                </a:lnSpc>
                <a:spcBef>
                  <a:spcPct val="0"/>
                </a:spcBef>
              </a:pPr>
              <a:r>
                <a:rPr lang="en-US" b="true" sz="3604">
                  <a:solidFill>
                    <a:srgbClr val="0C101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LightGBM</a:t>
              </a: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9730565" y="4381185"/>
            <a:ext cx="1426358" cy="1426358"/>
          </a:xfrm>
          <a:custGeom>
            <a:avLst/>
            <a:gdLst/>
            <a:ahLst/>
            <a:cxnLst/>
            <a:rect r="r" b="b" t="t" l="l"/>
            <a:pathLst>
              <a:path h="1426358" w="1426358">
                <a:moveTo>
                  <a:pt x="0" y="0"/>
                </a:moveTo>
                <a:lnTo>
                  <a:pt x="1426357" y="0"/>
                </a:lnTo>
                <a:lnTo>
                  <a:pt x="1426357" y="1426358"/>
                </a:lnTo>
                <a:lnTo>
                  <a:pt x="0" y="1426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6" id="66"/>
          <p:cNvGrpSpPr/>
          <p:nvPr/>
        </p:nvGrpSpPr>
        <p:grpSpPr>
          <a:xfrm rot="0">
            <a:off x="9867370" y="4517991"/>
            <a:ext cx="1152746" cy="1152746"/>
            <a:chOff x="0" y="0"/>
            <a:chExt cx="812800" cy="8128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name="TextBox 68" id="6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69" id="69"/>
          <p:cNvSpPr txBox="true"/>
          <p:nvPr/>
        </p:nvSpPr>
        <p:spPr>
          <a:xfrm rot="0">
            <a:off x="9935582" y="4532129"/>
            <a:ext cx="996869" cy="103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4"/>
              </a:lnSpc>
              <a:spcBef>
                <a:spcPct val="0"/>
              </a:spcBef>
            </a:pPr>
            <a:r>
              <a:rPr lang="en-US" b="true" sz="570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6</a:t>
            </a:r>
          </a:p>
        </p:txBody>
      </p:sp>
      <p:grpSp>
        <p:nvGrpSpPr>
          <p:cNvPr name="Group 70" id="70"/>
          <p:cNvGrpSpPr/>
          <p:nvPr/>
        </p:nvGrpSpPr>
        <p:grpSpPr>
          <a:xfrm rot="0">
            <a:off x="11582306" y="6176365"/>
            <a:ext cx="3857724" cy="1893753"/>
            <a:chOff x="0" y="0"/>
            <a:chExt cx="5143632" cy="2525004"/>
          </a:xfrm>
        </p:grpSpPr>
        <p:grpSp>
          <p:nvGrpSpPr>
            <p:cNvPr name="Group 71" id="71"/>
            <p:cNvGrpSpPr/>
            <p:nvPr/>
          </p:nvGrpSpPr>
          <p:grpSpPr>
            <a:xfrm rot="0">
              <a:off x="920516" y="95081"/>
              <a:ext cx="4223116" cy="1714736"/>
              <a:chOff x="0" y="0"/>
              <a:chExt cx="653075" cy="265172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653075" cy="265172"/>
              </a:xfrm>
              <a:custGeom>
                <a:avLst/>
                <a:gdLst/>
                <a:ahLst/>
                <a:cxnLst/>
                <a:rect r="r" b="b" t="t" l="l"/>
                <a:pathLst>
                  <a:path h="265172" w="653075">
                    <a:moveTo>
                      <a:pt x="41621" y="0"/>
                    </a:moveTo>
                    <a:lnTo>
                      <a:pt x="611455" y="0"/>
                    </a:lnTo>
                    <a:cubicBezTo>
                      <a:pt x="622493" y="0"/>
                      <a:pt x="633079" y="4385"/>
                      <a:pt x="640885" y="12190"/>
                    </a:cubicBezTo>
                    <a:cubicBezTo>
                      <a:pt x="648690" y="19996"/>
                      <a:pt x="653075" y="30582"/>
                      <a:pt x="653075" y="41621"/>
                    </a:cubicBezTo>
                    <a:lnTo>
                      <a:pt x="653075" y="223551"/>
                    </a:lnTo>
                    <a:cubicBezTo>
                      <a:pt x="653075" y="234590"/>
                      <a:pt x="648690" y="245176"/>
                      <a:pt x="640885" y="252981"/>
                    </a:cubicBezTo>
                    <a:cubicBezTo>
                      <a:pt x="633079" y="260787"/>
                      <a:pt x="622493" y="265172"/>
                      <a:pt x="611455" y="265172"/>
                    </a:cubicBezTo>
                    <a:lnTo>
                      <a:pt x="41621" y="265172"/>
                    </a:lnTo>
                    <a:cubicBezTo>
                      <a:pt x="30582" y="265172"/>
                      <a:pt x="19996" y="260787"/>
                      <a:pt x="12190" y="252981"/>
                    </a:cubicBezTo>
                    <a:cubicBezTo>
                      <a:pt x="4385" y="245176"/>
                      <a:pt x="0" y="234590"/>
                      <a:pt x="0" y="223551"/>
                    </a:cubicBezTo>
                    <a:lnTo>
                      <a:pt x="0" y="41621"/>
                    </a:lnTo>
                    <a:cubicBezTo>
                      <a:pt x="0" y="30582"/>
                      <a:pt x="4385" y="19996"/>
                      <a:pt x="12190" y="12190"/>
                    </a:cubicBezTo>
                    <a:cubicBezTo>
                      <a:pt x="19996" y="4385"/>
                      <a:pt x="30582" y="0"/>
                      <a:pt x="4162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28575" cap="sq">
                <a:solidFill>
                  <a:srgbClr val="329A87"/>
                </a:solidFill>
                <a:prstDash val="solid"/>
                <a:miter/>
              </a:ln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57150"/>
                <a:ext cx="653075" cy="3223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TextBox 74" id="74"/>
            <p:cNvSpPr txBox="true"/>
            <p:nvPr/>
          </p:nvSpPr>
          <p:spPr>
            <a:xfrm rot="0">
              <a:off x="1904899" y="-9694"/>
              <a:ext cx="3009763" cy="2534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54"/>
                </a:lnSpc>
              </a:pPr>
              <a:r>
                <a:rPr lang="en-US" sz="3610" b="true">
                  <a:solidFill>
                    <a:srgbClr val="0C101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Random</a:t>
              </a:r>
            </a:p>
            <a:p>
              <a:pPr algn="l">
                <a:lnSpc>
                  <a:spcPts val="5054"/>
                </a:lnSpc>
              </a:pPr>
              <a:r>
                <a:rPr lang="en-US" sz="3610" b="true">
                  <a:solidFill>
                    <a:srgbClr val="0C101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Forest</a:t>
              </a:r>
            </a:p>
            <a:p>
              <a:pPr algn="l">
                <a:lnSpc>
                  <a:spcPts val="5054"/>
                </a:lnSpc>
                <a:spcBef>
                  <a:spcPct val="0"/>
                </a:spcBef>
              </a:pPr>
            </a:p>
          </p:txBody>
        </p:sp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1904899" cy="1904899"/>
            </a:xfrm>
            <a:custGeom>
              <a:avLst/>
              <a:gdLst/>
              <a:ahLst/>
              <a:cxnLst/>
              <a:rect r="r" b="b" t="t" l="l"/>
              <a:pathLst>
                <a:path h="1904899" w="1904899">
                  <a:moveTo>
                    <a:pt x="0" y="0"/>
                  </a:moveTo>
                  <a:lnTo>
                    <a:pt x="1904899" y="0"/>
                  </a:lnTo>
                  <a:lnTo>
                    <a:pt x="1904899" y="1904899"/>
                  </a:lnTo>
                  <a:lnTo>
                    <a:pt x="0" y="1904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6" id="76"/>
            <p:cNvGrpSpPr/>
            <p:nvPr/>
          </p:nvGrpSpPr>
          <p:grpSpPr>
            <a:xfrm rot="0">
              <a:off x="182704" y="182704"/>
              <a:ext cx="1539491" cy="1539491"/>
              <a:chOff x="0" y="0"/>
              <a:chExt cx="812800" cy="81280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TextBox 79" id="79"/>
            <p:cNvSpPr txBox="true"/>
            <p:nvPr/>
          </p:nvSpPr>
          <p:spPr>
            <a:xfrm rot="0">
              <a:off x="273801" y="268632"/>
              <a:ext cx="1331317" cy="13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97"/>
                </a:lnSpc>
                <a:spcBef>
                  <a:spcPct val="0"/>
                </a:spcBef>
              </a:pPr>
              <a:r>
                <a:rPr lang="en-US" b="true" sz="5712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7</a:t>
              </a: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10307785" y="8042739"/>
            <a:ext cx="3851470" cy="1426358"/>
            <a:chOff x="0" y="0"/>
            <a:chExt cx="5135293" cy="1901810"/>
          </a:xfrm>
        </p:grpSpPr>
        <p:grpSp>
          <p:nvGrpSpPr>
            <p:cNvPr name="Group 81" id="81"/>
            <p:cNvGrpSpPr/>
            <p:nvPr/>
          </p:nvGrpSpPr>
          <p:grpSpPr>
            <a:xfrm rot="0">
              <a:off x="919024" y="94927"/>
              <a:ext cx="4216270" cy="1711956"/>
              <a:chOff x="0" y="0"/>
              <a:chExt cx="653075" cy="265172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653075" cy="265172"/>
              </a:xfrm>
              <a:custGeom>
                <a:avLst/>
                <a:gdLst/>
                <a:ahLst/>
                <a:cxnLst/>
                <a:rect r="r" b="b" t="t" l="l"/>
                <a:pathLst>
                  <a:path h="265172" w="653075">
                    <a:moveTo>
                      <a:pt x="41621" y="0"/>
                    </a:moveTo>
                    <a:lnTo>
                      <a:pt x="611455" y="0"/>
                    </a:lnTo>
                    <a:cubicBezTo>
                      <a:pt x="622493" y="0"/>
                      <a:pt x="633079" y="4385"/>
                      <a:pt x="640885" y="12190"/>
                    </a:cubicBezTo>
                    <a:cubicBezTo>
                      <a:pt x="648690" y="19996"/>
                      <a:pt x="653075" y="30582"/>
                      <a:pt x="653075" y="41621"/>
                    </a:cubicBezTo>
                    <a:lnTo>
                      <a:pt x="653075" y="223551"/>
                    </a:lnTo>
                    <a:cubicBezTo>
                      <a:pt x="653075" y="234590"/>
                      <a:pt x="648690" y="245176"/>
                      <a:pt x="640885" y="252981"/>
                    </a:cubicBezTo>
                    <a:cubicBezTo>
                      <a:pt x="633079" y="260787"/>
                      <a:pt x="622493" y="265172"/>
                      <a:pt x="611455" y="265172"/>
                    </a:cubicBezTo>
                    <a:lnTo>
                      <a:pt x="41621" y="265172"/>
                    </a:lnTo>
                    <a:cubicBezTo>
                      <a:pt x="30582" y="265172"/>
                      <a:pt x="19996" y="260787"/>
                      <a:pt x="12190" y="252981"/>
                    </a:cubicBezTo>
                    <a:cubicBezTo>
                      <a:pt x="4385" y="245176"/>
                      <a:pt x="0" y="234590"/>
                      <a:pt x="0" y="223551"/>
                    </a:cubicBezTo>
                    <a:lnTo>
                      <a:pt x="0" y="41621"/>
                    </a:lnTo>
                    <a:cubicBezTo>
                      <a:pt x="0" y="30582"/>
                      <a:pt x="4385" y="19996"/>
                      <a:pt x="12190" y="12190"/>
                    </a:cubicBezTo>
                    <a:cubicBezTo>
                      <a:pt x="19996" y="4385"/>
                      <a:pt x="30582" y="0"/>
                      <a:pt x="4162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28575" cap="sq">
                <a:solidFill>
                  <a:srgbClr val="329A87"/>
                </a:solidFill>
                <a:prstDash val="solid"/>
                <a:miter/>
              </a:ln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57150"/>
                <a:ext cx="653075" cy="3223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84" id="84"/>
            <p:cNvSpPr txBox="true"/>
            <p:nvPr/>
          </p:nvSpPr>
          <p:spPr>
            <a:xfrm rot="0">
              <a:off x="1901810" y="-9848"/>
              <a:ext cx="3004883" cy="1681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6"/>
                </a:lnSpc>
              </a:pPr>
              <a:r>
                <a:rPr lang="en-US" sz="3604" b="true">
                  <a:solidFill>
                    <a:srgbClr val="0C101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Modèle</a:t>
              </a:r>
            </a:p>
            <a:p>
              <a:pPr algn="l">
                <a:lnSpc>
                  <a:spcPts val="5046"/>
                </a:lnSpc>
                <a:spcBef>
                  <a:spcPct val="0"/>
                </a:spcBef>
              </a:pPr>
              <a:r>
                <a:rPr lang="en-US" b="true" sz="3604">
                  <a:solidFill>
                    <a:srgbClr val="0C101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Naîf</a:t>
              </a:r>
            </a:p>
          </p:txBody>
        </p:sp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1901810" cy="1901810"/>
            </a:xfrm>
            <a:custGeom>
              <a:avLst/>
              <a:gdLst/>
              <a:ahLst/>
              <a:cxnLst/>
              <a:rect r="r" b="b" t="t" l="l"/>
              <a:pathLst>
                <a:path h="1901810" w="1901810">
                  <a:moveTo>
                    <a:pt x="0" y="0"/>
                  </a:moveTo>
                  <a:lnTo>
                    <a:pt x="1901810" y="0"/>
                  </a:lnTo>
                  <a:lnTo>
                    <a:pt x="1901810" y="1901810"/>
                  </a:lnTo>
                  <a:lnTo>
                    <a:pt x="0" y="1901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6" id="86"/>
            <p:cNvGrpSpPr/>
            <p:nvPr/>
          </p:nvGrpSpPr>
          <p:grpSpPr>
            <a:xfrm rot="0">
              <a:off x="182408" y="182408"/>
              <a:ext cx="1536995" cy="1536995"/>
              <a:chOff x="0" y="0"/>
              <a:chExt cx="812800" cy="812800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89" id="89"/>
            <p:cNvSpPr txBox="true"/>
            <p:nvPr/>
          </p:nvSpPr>
          <p:spPr>
            <a:xfrm rot="0">
              <a:off x="273357" y="258409"/>
              <a:ext cx="1329158" cy="1322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84"/>
                </a:lnSpc>
                <a:spcBef>
                  <a:spcPct val="0"/>
                </a:spcBef>
              </a:pPr>
              <a:r>
                <a:rPr lang="en-US" b="true" sz="5703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8</a:t>
              </a:r>
            </a:p>
          </p:txBody>
        </p:sp>
      </p:grpSp>
      <p:grpSp>
        <p:nvGrpSpPr>
          <p:cNvPr name="Group 90" id="90"/>
          <p:cNvGrpSpPr/>
          <p:nvPr/>
        </p:nvGrpSpPr>
        <p:grpSpPr>
          <a:xfrm rot="0">
            <a:off x="17259300" y="9469097"/>
            <a:ext cx="1180563" cy="1180563"/>
            <a:chOff x="0" y="0"/>
            <a:chExt cx="1574084" cy="1574084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1574084" cy="1574084"/>
            </a:xfrm>
            <a:custGeom>
              <a:avLst/>
              <a:gdLst/>
              <a:ahLst/>
              <a:cxnLst/>
              <a:rect r="r" b="b" t="t" l="l"/>
              <a:pathLst>
                <a:path h="1574084" w="1574084">
                  <a:moveTo>
                    <a:pt x="0" y="0"/>
                  </a:moveTo>
                  <a:lnTo>
                    <a:pt x="1574084" y="0"/>
                  </a:lnTo>
                  <a:lnTo>
                    <a:pt x="1574084" y="1574084"/>
                  </a:lnTo>
                  <a:lnTo>
                    <a:pt x="0" y="1574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2" id="92"/>
            <p:cNvGrpSpPr/>
            <p:nvPr/>
          </p:nvGrpSpPr>
          <p:grpSpPr>
            <a:xfrm rot="0">
              <a:off x="150975" y="150975"/>
              <a:ext cx="1272135" cy="1272135"/>
              <a:chOff x="0" y="0"/>
              <a:chExt cx="812800" cy="812800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129" lIns="31129" bIns="31129" rIns="31129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95" id="95"/>
            <p:cNvSpPr txBox="true"/>
            <p:nvPr/>
          </p:nvSpPr>
          <p:spPr>
            <a:xfrm rot="0">
              <a:off x="236985" y="158435"/>
              <a:ext cx="1100113" cy="110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8"/>
                </a:lnSpc>
                <a:spcBef>
                  <a:spcPct val="0"/>
                </a:spcBef>
              </a:pPr>
              <a:r>
                <a:rPr lang="en-US" b="true" sz="472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85825"/>
            <a:ext cx="7573238" cy="85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4"/>
              </a:lnSpc>
              <a:spcBef>
                <a:spcPct val="0"/>
              </a:spcBef>
            </a:pPr>
            <a:r>
              <a:rPr lang="en-US" b="true" sz="471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Modèles entrainés (2/4)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617101"/>
            <a:ext cx="7273630" cy="6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valeurs obtenues des métriques</a:t>
            </a:r>
          </a:p>
        </p:txBody>
      </p:sp>
      <p:grpSp>
        <p:nvGrpSpPr>
          <p:cNvPr name="Group 4" id="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613065" y="3929815"/>
            <a:ext cx="11010789" cy="564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329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  M</a:t>
            </a:r>
            <a:r>
              <a:rPr lang="en-US" sz="329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AE         MAPE       MSE       RMSE         R²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14324" y="4563110"/>
            <a:ext cx="1551491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Rég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ression Linéaire        0.459        0.641      3.126     1.768      77.248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14324" y="5246949"/>
            <a:ext cx="142588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XGB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oost                            0.652       0.929       3.347     1.829      75.633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72483" y="5932114"/>
            <a:ext cx="146593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Gradient B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oosting           0.663       0.945        3.409    1.846     75.182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14324" y="6671213"/>
            <a:ext cx="146593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LightGBM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0.691       0.989       3.439    1.854      74.968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14324" y="7318278"/>
            <a:ext cx="146593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Rand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om Forest                1.168       1.711        4.591    2.142     66.585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14324" y="8003443"/>
            <a:ext cx="146593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Decision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Tree                    1.646       2.412       7.147     2.673     47.981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14324" y="8650508"/>
            <a:ext cx="146593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KNN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       2.074       3.064        8.587    2.930     37.503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72483" y="3106571"/>
            <a:ext cx="8843823" cy="616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3"/>
              </a:lnSpc>
            </a:pPr>
            <a:r>
              <a:rPr lang="en-US" sz="360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Rés</a:t>
            </a:r>
            <a:r>
              <a:rPr lang="en-US" b="true" sz="360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umé des métriques (trié par RMSE):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7329239" y="9436928"/>
            <a:ext cx="1180563" cy="1180563"/>
            <a:chOff x="0" y="0"/>
            <a:chExt cx="1574084" cy="157408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74084" cy="1574084"/>
            </a:xfrm>
            <a:custGeom>
              <a:avLst/>
              <a:gdLst/>
              <a:ahLst/>
              <a:cxnLst/>
              <a:rect r="r" b="b" t="t" l="l"/>
              <a:pathLst>
                <a:path h="1574084" w="1574084">
                  <a:moveTo>
                    <a:pt x="0" y="0"/>
                  </a:moveTo>
                  <a:lnTo>
                    <a:pt x="1574084" y="0"/>
                  </a:lnTo>
                  <a:lnTo>
                    <a:pt x="1574084" y="1574084"/>
                  </a:lnTo>
                  <a:lnTo>
                    <a:pt x="0" y="1574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150975" y="150975"/>
              <a:ext cx="1272135" cy="1272135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129" lIns="31129" bIns="31129" rIns="31129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236985" y="158435"/>
              <a:ext cx="1100113" cy="110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8"/>
                </a:lnSpc>
                <a:spcBef>
                  <a:spcPct val="0"/>
                </a:spcBef>
              </a:pPr>
              <a:r>
                <a:rPr lang="en-US" b="true" sz="472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885825"/>
            <a:ext cx="8050881" cy="85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4"/>
              </a:lnSpc>
              <a:spcBef>
                <a:spcPct val="0"/>
              </a:spcBef>
            </a:pPr>
            <a:r>
              <a:rPr lang="en-US" b="true" sz="471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Modèles entrainés (3/4)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617101"/>
            <a:ext cx="7573238" cy="6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Modèle Naîf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8225" y="3132059"/>
            <a:ext cx="16166181" cy="1067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297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En attribuant au valeur prédite la moyenne des valeurs observées, on obtient un</a:t>
            </a:r>
            <a:r>
              <a:rPr lang="en-US" sz="297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modèle naïf qui affiche des métrique faibles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0202" y="6140936"/>
            <a:ext cx="16166181" cy="1067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1597" indent="-320799" lvl="1">
              <a:lnSpc>
                <a:spcPts val="4160"/>
              </a:lnSpc>
              <a:buFont typeface="Arial"/>
              <a:buChar char="•"/>
            </a:pPr>
            <a:r>
              <a:rPr lang="en-US" sz="297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MAPE</a:t>
            </a:r>
            <a:r>
              <a:rPr lang="en-US" sz="297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= 4,16 % : en apparence relativement bas, mais cela peut être trompeur si la plage des notes est étroite 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4281" y="4511686"/>
            <a:ext cx="16230600" cy="1555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630" indent="-313315" lvl="1">
              <a:lnSpc>
                <a:spcPts val="4063"/>
              </a:lnSpc>
              <a:buFont typeface="Arial"/>
              <a:buChar char="•"/>
            </a:pPr>
            <a:r>
              <a:rPr lang="en-US" sz="29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RMSE</a:t>
            </a:r>
            <a:r>
              <a:rPr lang="en-US" sz="29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= 3,7 et MAE = 2,8 : en moyenne, le modèle naïf (qui prédit simplement la moyenne) se trompe de 2,8 points par rapport à la vraie note  l’erreur quadratique moyenne est plus pessimiste 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4281" y="7132254"/>
            <a:ext cx="16230600" cy="1970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  <a:spcBef>
                <a:spcPct val="0"/>
              </a:spcBef>
            </a:pPr>
          </a:p>
          <a:p>
            <a:pPr algn="l" marL="626630" indent="-313315" lvl="1">
              <a:lnSpc>
                <a:spcPts val="4063"/>
              </a:lnSpc>
              <a:spcBef>
                <a:spcPct val="0"/>
              </a:spcBef>
              <a:buFont typeface="Arial"/>
              <a:buChar char="•"/>
            </a:pPr>
            <a:r>
              <a:rPr lang="en-US" sz="29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R² ≈ 0 % (en réalité négatif) : cela indique que le modèle n’explique aucune variance de la variable cible par rapport à un simple modèle constant (la moyenne).</a:t>
            </a:r>
          </a:p>
          <a:p>
            <a:pPr algn="l">
              <a:lnSpc>
                <a:spcPts val="4063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9464180"/>
            <a:ext cx="1180563" cy="1180563"/>
            <a:chOff x="0" y="0"/>
            <a:chExt cx="1574084" cy="15740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74084" cy="1574084"/>
            </a:xfrm>
            <a:custGeom>
              <a:avLst/>
              <a:gdLst/>
              <a:ahLst/>
              <a:cxnLst/>
              <a:rect r="r" b="b" t="t" l="l"/>
              <a:pathLst>
                <a:path h="1574084" w="1574084">
                  <a:moveTo>
                    <a:pt x="0" y="0"/>
                  </a:moveTo>
                  <a:lnTo>
                    <a:pt x="1574084" y="0"/>
                  </a:lnTo>
                  <a:lnTo>
                    <a:pt x="1574084" y="1574084"/>
                  </a:lnTo>
                  <a:lnTo>
                    <a:pt x="0" y="1574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150975" y="150975"/>
              <a:ext cx="1272135" cy="1272135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129" lIns="31129" bIns="31129" rIns="31129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236985" y="158435"/>
              <a:ext cx="1100113" cy="110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8"/>
                </a:lnSpc>
                <a:spcBef>
                  <a:spcPct val="0"/>
                </a:spcBef>
              </a:pPr>
              <a:r>
                <a:rPr lang="en-US" b="true" sz="472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885825"/>
            <a:ext cx="7573238" cy="85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4"/>
              </a:lnSpc>
              <a:spcBef>
                <a:spcPct val="0"/>
              </a:spcBef>
            </a:pPr>
            <a:r>
              <a:rPr lang="en-US" b="true" sz="471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Modèles entrainés (4/4)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617101"/>
            <a:ext cx="7573238" cy="6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Observation du R²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3363" y="2803563"/>
            <a:ext cx="16230600" cy="104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3"/>
              </a:lnSpc>
              <a:spcBef>
                <a:spcPct val="0"/>
              </a:spcBef>
            </a:pPr>
            <a:r>
              <a:rPr lang="en-US" sz="29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L’observation du R² montre que la régression linéaire est le meilleur modèle de prédiction pour nos observations :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12489" y="3729590"/>
            <a:ext cx="19661044" cy="7037189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7259300" y="9433507"/>
            <a:ext cx="1180563" cy="1180563"/>
            <a:chOff x="0" y="0"/>
            <a:chExt cx="1574084" cy="15740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74084" cy="1574084"/>
            </a:xfrm>
            <a:custGeom>
              <a:avLst/>
              <a:gdLst/>
              <a:ahLst/>
              <a:cxnLst/>
              <a:rect r="r" b="b" t="t" l="l"/>
              <a:pathLst>
                <a:path h="1574084" w="1574084">
                  <a:moveTo>
                    <a:pt x="0" y="0"/>
                  </a:moveTo>
                  <a:lnTo>
                    <a:pt x="1574084" y="0"/>
                  </a:lnTo>
                  <a:lnTo>
                    <a:pt x="1574084" y="1574084"/>
                  </a:lnTo>
                  <a:lnTo>
                    <a:pt x="0" y="1574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150975" y="150975"/>
              <a:ext cx="1272135" cy="1272135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129" lIns="31129" bIns="31129" rIns="31129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236985" y="158435"/>
              <a:ext cx="1100113" cy="110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8"/>
                </a:lnSpc>
                <a:spcBef>
                  <a:spcPct val="0"/>
                </a:spcBef>
              </a:pPr>
              <a:r>
                <a:rPr lang="en-US" sz="472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12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15140" y="5027944"/>
            <a:ext cx="10518155" cy="10518113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471" t="0" r="-2547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800842" y="5813625"/>
            <a:ext cx="8946750" cy="89467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t="0" r="-25471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-3738427" y="-3006635"/>
            <a:ext cx="8946750" cy="894675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872773" y="3729254"/>
            <a:ext cx="9283384" cy="1734271"/>
            <a:chOff x="0" y="0"/>
            <a:chExt cx="1419439" cy="2651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19439" cy="265172"/>
            </a:xfrm>
            <a:custGeom>
              <a:avLst/>
              <a:gdLst/>
              <a:ahLst/>
              <a:cxnLst/>
              <a:rect r="r" b="b" t="t" l="l"/>
              <a:pathLst>
                <a:path h="265172" w="1419439">
                  <a:moveTo>
                    <a:pt x="14177" y="0"/>
                  </a:moveTo>
                  <a:lnTo>
                    <a:pt x="1405262" y="0"/>
                  </a:lnTo>
                  <a:cubicBezTo>
                    <a:pt x="1409022" y="0"/>
                    <a:pt x="1412628" y="1494"/>
                    <a:pt x="1415287" y="4152"/>
                  </a:cubicBezTo>
                  <a:cubicBezTo>
                    <a:pt x="1417946" y="6811"/>
                    <a:pt x="1419439" y="10417"/>
                    <a:pt x="1419439" y="14177"/>
                  </a:cubicBezTo>
                  <a:lnTo>
                    <a:pt x="1419439" y="250995"/>
                  </a:lnTo>
                  <a:cubicBezTo>
                    <a:pt x="1419439" y="254755"/>
                    <a:pt x="1417946" y="258361"/>
                    <a:pt x="1415287" y="261019"/>
                  </a:cubicBezTo>
                  <a:cubicBezTo>
                    <a:pt x="1412628" y="263678"/>
                    <a:pt x="1409022" y="265172"/>
                    <a:pt x="1405262" y="265172"/>
                  </a:cubicBezTo>
                  <a:lnTo>
                    <a:pt x="14177" y="265172"/>
                  </a:lnTo>
                  <a:cubicBezTo>
                    <a:pt x="10417" y="265172"/>
                    <a:pt x="6811" y="263678"/>
                    <a:pt x="4152" y="261019"/>
                  </a:cubicBezTo>
                  <a:cubicBezTo>
                    <a:pt x="1494" y="258361"/>
                    <a:pt x="0" y="254755"/>
                    <a:pt x="0" y="250995"/>
                  </a:cubicBezTo>
                  <a:lnTo>
                    <a:pt x="0" y="14177"/>
                  </a:lnTo>
                  <a:cubicBezTo>
                    <a:pt x="0" y="10417"/>
                    <a:pt x="1494" y="6811"/>
                    <a:pt x="4152" y="4152"/>
                  </a:cubicBezTo>
                  <a:cubicBezTo>
                    <a:pt x="6811" y="1494"/>
                    <a:pt x="10417" y="0"/>
                    <a:pt x="14177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419439" cy="322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994026" y="4013906"/>
            <a:ext cx="8162131" cy="100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2"/>
              </a:lnSpc>
              <a:spcBef>
                <a:spcPct val="0"/>
              </a:spcBef>
            </a:pPr>
            <a:r>
              <a:rPr lang="en-US" b="true" sz="5558">
                <a:solidFill>
                  <a:srgbClr val="329A87"/>
                </a:solidFill>
                <a:latin typeface="Telegraf Bold"/>
                <a:ea typeface="Telegraf Bold"/>
                <a:cs typeface="Telegraf Bold"/>
                <a:sym typeface="Telegraf Bold"/>
              </a:rPr>
              <a:t>CHOIX DU MODÈLE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4067426" y="3633090"/>
            <a:ext cx="1926599" cy="1926599"/>
          </a:xfrm>
          <a:custGeom>
            <a:avLst/>
            <a:gdLst/>
            <a:ahLst/>
            <a:cxnLst/>
            <a:rect r="r" b="b" t="t" l="l"/>
            <a:pathLst>
              <a:path h="1926599" w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4252211" y="3817875"/>
            <a:ext cx="1557029" cy="155702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4357484" y="3784937"/>
            <a:ext cx="1346483" cy="139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b="true" sz="770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885825"/>
            <a:ext cx="7573238" cy="85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4"/>
              </a:lnSpc>
              <a:spcBef>
                <a:spcPct val="0"/>
              </a:spcBef>
            </a:pPr>
            <a:r>
              <a:rPr lang="en-US" b="true" sz="471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Choix du modèle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617101"/>
            <a:ext cx="12303823" cy="6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regression linéaire vs Ridge vs LASSO vs Elastic Net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29628" y="6513547"/>
            <a:ext cx="34428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Regression Ridge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72189" y="6513547"/>
            <a:ext cx="381684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Regression linéaire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01715" y="6513547"/>
            <a:ext cx="20344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Elastic net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49376" y="6513547"/>
            <a:ext cx="346040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Regression Lasso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74451" y="3396349"/>
            <a:ext cx="3352267" cy="3043769"/>
            <a:chOff x="0" y="0"/>
            <a:chExt cx="4469690" cy="405835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205665" y="0"/>
              <a:ext cx="4058359" cy="4058359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886476"/>
              <a:ext cx="4469690" cy="2190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66"/>
                </a:lnSpc>
              </a:pPr>
              <a:r>
                <a:rPr lang="en-US" sz="4761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R²</a:t>
              </a:r>
            </a:p>
            <a:p>
              <a:pPr algn="ctr">
                <a:lnSpc>
                  <a:spcPts val="6666"/>
                </a:lnSpc>
              </a:pPr>
              <a:r>
                <a:rPr lang="en-US" sz="4761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77,0613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-60000">
            <a:off x="14741701" y="3396349"/>
            <a:ext cx="3397930" cy="3043769"/>
            <a:chOff x="0" y="0"/>
            <a:chExt cx="4530573" cy="4058359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236107" y="0"/>
              <a:ext cx="4058359" cy="4058359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799608"/>
              <a:ext cx="4530573" cy="2209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57"/>
                </a:lnSpc>
              </a:pPr>
              <a:r>
                <a:rPr lang="en-US" sz="4826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R²</a:t>
              </a:r>
            </a:p>
            <a:p>
              <a:pPr algn="ctr">
                <a:lnSpc>
                  <a:spcPts val="6757"/>
                </a:lnSpc>
              </a:pPr>
              <a:r>
                <a:rPr lang="en-US" b="true" sz="4826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71,1024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493062" y="3396349"/>
            <a:ext cx="3352267" cy="3043769"/>
            <a:chOff x="0" y="0"/>
            <a:chExt cx="4469690" cy="405835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220886" y="0"/>
              <a:ext cx="4058359" cy="4058359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790083"/>
              <a:ext cx="4469690" cy="2190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66"/>
                </a:lnSpc>
              </a:pPr>
              <a:r>
                <a:rPr lang="en-US" sz="4761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R²</a:t>
              </a:r>
            </a:p>
            <a:p>
              <a:pPr algn="ctr">
                <a:lnSpc>
                  <a:spcPts val="6666"/>
                </a:lnSpc>
              </a:pPr>
              <a:r>
                <a:rPr lang="en-US" sz="4761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77,0607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65697" y="3396349"/>
            <a:ext cx="3506516" cy="3043769"/>
            <a:chOff x="0" y="0"/>
            <a:chExt cx="4675355" cy="4058359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211555" y="0"/>
              <a:ext cx="4058359" cy="4058359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790083"/>
              <a:ext cx="4675355" cy="2286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73"/>
                </a:lnSpc>
              </a:pPr>
              <a:r>
                <a:rPr lang="en-US" sz="4980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R²</a:t>
              </a:r>
            </a:p>
            <a:p>
              <a:pPr algn="ctr">
                <a:lnSpc>
                  <a:spcPts val="6973"/>
                </a:lnSpc>
              </a:pPr>
              <a:r>
                <a:rPr lang="en-US" sz="4980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76,4989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683969" y="8146318"/>
            <a:ext cx="51528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 meilleur modèle est la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782948" y="8146318"/>
            <a:ext cx="84375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regression Ridge avec alpha=0,1.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70562" y="2507817"/>
            <a:ext cx="70959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 R², en pourcentage, montre que :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7259300" y="9431821"/>
            <a:ext cx="1180563" cy="1180563"/>
            <a:chOff x="0" y="0"/>
            <a:chExt cx="1574084" cy="157408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574084" cy="1574084"/>
            </a:xfrm>
            <a:custGeom>
              <a:avLst/>
              <a:gdLst/>
              <a:ahLst/>
              <a:cxnLst/>
              <a:rect r="r" b="b" t="t" l="l"/>
              <a:pathLst>
                <a:path h="1574084" w="1574084">
                  <a:moveTo>
                    <a:pt x="0" y="0"/>
                  </a:moveTo>
                  <a:lnTo>
                    <a:pt x="1574084" y="0"/>
                  </a:lnTo>
                  <a:lnTo>
                    <a:pt x="1574084" y="1574084"/>
                  </a:lnTo>
                  <a:lnTo>
                    <a:pt x="0" y="1574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6" id="36"/>
            <p:cNvGrpSpPr/>
            <p:nvPr/>
          </p:nvGrpSpPr>
          <p:grpSpPr>
            <a:xfrm rot="0">
              <a:off x="150975" y="150975"/>
              <a:ext cx="1272135" cy="1272135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129" lIns="31129" bIns="31129" rIns="31129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236985" y="158435"/>
              <a:ext cx="1100113" cy="110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8"/>
                </a:lnSpc>
                <a:spcBef>
                  <a:spcPct val="0"/>
                </a:spcBef>
              </a:pPr>
              <a:r>
                <a:rPr lang="en-US" b="true" sz="472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431821"/>
            <a:ext cx="1180563" cy="1180563"/>
            <a:chOff x="0" y="0"/>
            <a:chExt cx="1574084" cy="15740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74084" cy="1574084"/>
            </a:xfrm>
            <a:custGeom>
              <a:avLst/>
              <a:gdLst/>
              <a:ahLst/>
              <a:cxnLst/>
              <a:rect r="r" b="b" t="t" l="l"/>
              <a:pathLst>
                <a:path h="1574084" w="1574084">
                  <a:moveTo>
                    <a:pt x="0" y="0"/>
                  </a:moveTo>
                  <a:lnTo>
                    <a:pt x="1574084" y="0"/>
                  </a:lnTo>
                  <a:lnTo>
                    <a:pt x="1574084" y="1574084"/>
                  </a:lnTo>
                  <a:lnTo>
                    <a:pt x="0" y="1574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150975" y="150975"/>
              <a:ext cx="1272135" cy="1272135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129" lIns="31129" bIns="31129" rIns="31129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236985" y="158435"/>
              <a:ext cx="1100113" cy="110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8"/>
                </a:lnSpc>
                <a:spcBef>
                  <a:spcPct val="0"/>
                </a:spcBef>
              </a:pPr>
              <a:r>
                <a:rPr lang="en-US" b="true" sz="472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14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45055" y="1742383"/>
            <a:ext cx="15072032" cy="8870001"/>
          </a:xfrm>
          <a:custGeom>
            <a:avLst/>
            <a:gdLst/>
            <a:ahLst/>
            <a:cxnLst/>
            <a:rect r="r" b="b" t="t" l="l"/>
            <a:pathLst>
              <a:path h="8870001" w="15072032">
                <a:moveTo>
                  <a:pt x="0" y="0"/>
                </a:moveTo>
                <a:lnTo>
                  <a:pt x="15072033" y="0"/>
                </a:lnTo>
                <a:lnTo>
                  <a:pt x="15072033" y="8870001"/>
                </a:lnTo>
                <a:lnTo>
                  <a:pt x="0" y="88700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9" t="-1097" r="0" b="-61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31931" y="528983"/>
            <a:ext cx="7573238" cy="85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4"/>
              </a:lnSpc>
              <a:spcBef>
                <a:spcPct val="0"/>
              </a:spcBef>
            </a:pPr>
            <a:r>
              <a:rPr lang="en-US" b="true" sz="471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Feature Importance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15140" y="5027944"/>
            <a:ext cx="10518155" cy="10518113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471" t="0" r="-2547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800842" y="5813625"/>
            <a:ext cx="8946750" cy="89467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50942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-3738427" y="-3006635"/>
            <a:ext cx="8946750" cy="894675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872773" y="3729254"/>
            <a:ext cx="8278119" cy="1734271"/>
            <a:chOff x="0" y="0"/>
            <a:chExt cx="1265733" cy="2651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65733" cy="265172"/>
            </a:xfrm>
            <a:custGeom>
              <a:avLst/>
              <a:gdLst/>
              <a:ahLst/>
              <a:cxnLst/>
              <a:rect r="r" b="b" t="t" l="l"/>
              <a:pathLst>
                <a:path h="265172" w="1265733">
                  <a:moveTo>
                    <a:pt x="15899" y="0"/>
                  </a:moveTo>
                  <a:lnTo>
                    <a:pt x="1249834" y="0"/>
                  </a:lnTo>
                  <a:cubicBezTo>
                    <a:pt x="1254051" y="0"/>
                    <a:pt x="1258095" y="1675"/>
                    <a:pt x="1261077" y="4657"/>
                  </a:cubicBezTo>
                  <a:cubicBezTo>
                    <a:pt x="1264058" y="7638"/>
                    <a:pt x="1265733" y="11682"/>
                    <a:pt x="1265733" y="15899"/>
                  </a:cubicBezTo>
                  <a:lnTo>
                    <a:pt x="1265733" y="249273"/>
                  </a:lnTo>
                  <a:cubicBezTo>
                    <a:pt x="1265733" y="253490"/>
                    <a:pt x="1264058" y="257534"/>
                    <a:pt x="1261077" y="260515"/>
                  </a:cubicBezTo>
                  <a:cubicBezTo>
                    <a:pt x="1258095" y="263497"/>
                    <a:pt x="1254051" y="265172"/>
                    <a:pt x="1249834" y="265172"/>
                  </a:cubicBezTo>
                  <a:lnTo>
                    <a:pt x="15899" y="265172"/>
                  </a:lnTo>
                  <a:cubicBezTo>
                    <a:pt x="11682" y="265172"/>
                    <a:pt x="7638" y="263497"/>
                    <a:pt x="4657" y="260515"/>
                  </a:cubicBezTo>
                  <a:cubicBezTo>
                    <a:pt x="1675" y="257534"/>
                    <a:pt x="0" y="253490"/>
                    <a:pt x="0" y="249273"/>
                  </a:cubicBezTo>
                  <a:lnTo>
                    <a:pt x="0" y="15899"/>
                  </a:lnTo>
                  <a:cubicBezTo>
                    <a:pt x="0" y="11682"/>
                    <a:pt x="1675" y="7638"/>
                    <a:pt x="4657" y="4657"/>
                  </a:cubicBezTo>
                  <a:cubicBezTo>
                    <a:pt x="7638" y="1675"/>
                    <a:pt x="11682" y="0"/>
                    <a:pt x="15899" y="0"/>
                  </a:cubicBezTo>
                  <a:close/>
                </a:path>
              </a:pathLst>
            </a:custGeom>
            <a:solidFill>
              <a:srgbClr val="FAFAFA"/>
            </a:solidFill>
            <a:ln w="28575" cap="sq">
              <a:solidFill>
                <a:srgbClr val="329A87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265733" cy="322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994026" y="3760202"/>
            <a:ext cx="8162131" cy="100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2"/>
              </a:lnSpc>
              <a:spcBef>
                <a:spcPct val="0"/>
              </a:spcBef>
            </a:pPr>
            <a:r>
              <a:rPr lang="en-US" b="true" sz="5558">
                <a:solidFill>
                  <a:srgbClr val="329A87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Conclusion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4067426" y="3633090"/>
            <a:ext cx="1926599" cy="1926599"/>
          </a:xfrm>
          <a:custGeom>
            <a:avLst/>
            <a:gdLst/>
            <a:ahLst/>
            <a:cxnLst/>
            <a:rect r="r" b="b" t="t" l="l"/>
            <a:pathLst>
              <a:path h="1926599" w="1926599">
                <a:moveTo>
                  <a:pt x="0" y="0"/>
                </a:moveTo>
                <a:lnTo>
                  <a:pt x="1926600" y="0"/>
                </a:lnTo>
                <a:lnTo>
                  <a:pt x="1926600" y="1926599"/>
                </a:lnTo>
                <a:lnTo>
                  <a:pt x="0" y="192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4252211" y="3817875"/>
            <a:ext cx="1557029" cy="155702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4357484" y="3784937"/>
            <a:ext cx="1346483" cy="139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5"/>
              </a:lnSpc>
              <a:spcBef>
                <a:spcPct val="0"/>
              </a:spcBef>
            </a:pPr>
            <a:r>
              <a:rPr lang="en-US" b="true" sz="770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728820" y="5371832"/>
            <a:ext cx="10518155" cy="10518113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471" t="0" r="-2547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577941" y="6157513"/>
            <a:ext cx="8946750" cy="89467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5399605" y="-4704488"/>
            <a:ext cx="10518155" cy="10518113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471" t="0" r="-25471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-4473375" y="-3918806"/>
            <a:ext cx="8946750" cy="894675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873323" y="2777510"/>
            <a:ext cx="8242564" cy="1224099"/>
            <a:chOff x="0" y="0"/>
            <a:chExt cx="10990085" cy="1632132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0990085" cy="1632132"/>
              <a:chOff x="0" y="0"/>
              <a:chExt cx="2075922" cy="30829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075922" cy="308294"/>
              </a:xfrm>
              <a:custGeom>
                <a:avLst/>
                <a:gdLst/>
                <a:ahLst/>
                <a:cxnLst/>
                <a:rect r="r" b="b" t="t" l="l"/>
                <a:pathLst>
                  <a:path h="308294" w="2075922">
                    <a:moveTo>
                      <a:pt x="15967" y="0"/>
                    </a:moveTo>
                    <a:lnTo>
                      <a:pt x="2059955" y="0"/>
                    </a:lnTo>
                    <a:cubicBezTo>
                      <a:pt x="2068774" y="0"/>
                      <a:pt x="2075922" y="7149"/>
                      <a:pt x="2075922" y="15967"/>
                    </a:cubicBezTo>
                    <a:lnTo>
                      <a:pt x="2075922" y="292327"/>
                    </a:lnTo>
                    <a:cubicBezTo>
                      <a:pt x="2075922" y="301145"/>
                      <a:pt x="2068774" y="308294"/>
                      <a:pt x="2059955" y="308294"/>
                    </a:cubicBezTo>
                    <a:lnTo>
                      <a:pt x="15967" y="308294"/>
                    </a:lnTo>
                    <a:cubicBezTo>
                      <a:pt x="7149" y="308294"/>
                      <a:pt x="0" y="301145"/>
                      <a:pt x="0" y="292327"/>
                    </a:cubicBezTo>
                    <a:lnTo>
                      <a:pt x="0" y="15967"/>
                    </a:lnTo>
                    <a:cubicBezTo>
                      <a:pt x="0" y="7149"/>
                      <a:pt x="7149" y="0"/>
                      <a:pt x="15967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28575" cap="sq">
                <a:solidFill>
                  <a:srgbClr val="329A8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2075922" cy="365444"/>
              </a:xfrm>
              <a:prstGeom prst="rect">
                <a:avLst/>
              </a:prstGeom>
            </p:spPr>
            <p:txBody>
              <a:bodyPr anchor="ctr" rtlCol="false" tIns="30841" lIns="30841" bIns="30841" rIns="30841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907619" y="41824"/>
              <a:ext cx="9540770" cy="1590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24"/>
                </a:lnSpc>
                <a:spcBef>
                  <a:spcPct val="0"/>
                </a:spcBef>
              </a:pPr>
              <a:r>
                <a:rPr lang="en-US" b="true" sz="3374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Problématique et présentation du jeu de données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4384395" y="2719129"/>
            <a:ext cx="1169642" cy="1169642"/>
          </a:xfrm>
          <a:custGeom>
            <a:avLst/>
            <a:gdLst/>
            <a:ahLst/>
            <a:cxnLst/>
            <a:rect r="r" b="b" t="t" l="l"/>
            <a:pathLst>
              <a:path h="1169642" w="1169642">
                <a:moveTo>
                  <a:pt x="0" y="0"/>
                </a:moveTo>
                <a:lnTo>
                  <a:pt x="1169642" y="0"/>
                </a:lnTo>
                <a:lnTo>
                  <a:pt x="1169642" y="1169642"/>
                </a:lnTo>
                <a:lnTo>
                  <a:pt x="0" y="1169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4496579" y="2831312"/>
            <a:ext cx="945276" cy="945276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30841" lIns="30841" bIns="30841" rIns="30841"/>
            <a:lstStyle/>
            <a:p>
              <a:pPr algn="ctr">
                <a:lnSpc>
                  <a:spcPts val="19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4560490" y="2807224"/>
            <a:ext cx="817453" cy="850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7"/>
              </a:lnSpc>
              <a:spcBef>
                <a:spcPct val="0"/>
              </a:spcBef>
            </a:pPr>
            <a:r>
              <a:rPr lang="en-US" b="true" sz="467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1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4875147" y="4928847"/>
            <a:ext cx="8424027" cy="1228667"/>
            <a:chOff x="0" y="0"/>
            <a:chExt cx="11232036" cy="1638222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10987652" cy="1638222"/>
              <a:chOff x="0" y="0"/>
              <a:chExt cx="2067747" cy="308294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2067747" cy="308294"/>
              </a:xfrm>
              <a:custGeom>
                <a:avLst/>
                <a:gdLst/>
                <a:ahLst/>
                <a:cxnLst/>
                <a:rect r="r" b="b" t="t" l="l"/>
                <a:pathLst>
                  <a:path h="308294" w="2067747">
                    <a:moveTo>
                      <a:pt x="15971" y="0"/>
                    </a:moveTo>
                    <a:lnTo>
                      <a:pt x="2051776" y="0"/>
                    </a:lnTo>
                    <a:cubicBezTo>
                      <a:pt x="2060597" y="0"/>
                      <a:pt x="2067747" y="7150"/>
                      <a:pt x="2067747" y="15971"/>
                    </a:cubicBezTo>
                    <a:lnTo>
                      <a:pt x="2067747" y="292323"/>
                    </a:lnTo>
                    <a:cubicBezTo>
                      <a:pt x="2067747" y="296559"/>
                      <a:pt x="2066065" y="300621"/>
                      <a:pt x="2063069" y="303616"/>
                    </a:cubicBezTo>
                    <a:cubicBezTo>
                      <a:pt x="2060074" y="306612"/>
                      <a:pt x="2056012" y="308294"/>
                      <a:pt x="2051776" y="308294"/>
                    </a:cubicBezTo>
                    <a:lnTo>
                      <a:pt x="15971" y="308294"/>
                    </a:lnTo>
                    <a:cubicBezTo>
                      <a:pt x="7150" y="308294"/>
                      <a:pt x="0" y="301144"/>
                      <a:pt x="0" y="292323"/>
                    </a:cubicBezTo>
                    <a:lnTo>
                      <a:pt x="0" y="15971"/>
                    </a:lnTo>
                    <a:cubicBezTo>
                      <a:pt x="0" y="11735"/>
                      <a:pt x="1683" y="7673"/>
                      <a:pt x="4678" y="4678"/>
                    </a:cubicBezTo>
                    <a:cubicBezTo>
                      <a:pt x="7673" y="1683"/>
                      <a:pt x="11735" y="0"/>
                      <a:pt x="1597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28575" cap="sq">
                <a:solidFill>
                  <a:srgbClr val="329A87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57150"/>
                <a:ext cx="2067747" cy="365444"/>
              </a:xfrm>
              <a:prstGeom prst="rect">
                <a:avLst/>
              </a:prstGeom>
            </p:spPr>
            <p:txBody>
              <a:bodyPr anchor="ctr" rtlCol="false" tIns="30956" lIns="30956" bIns="30956" rIns="30956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760870" y="-35946"/>
              <a:ext cx="10471166" cy="1595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42"/>
                </a:lnSpc>
                <a:spcBef>
                  <a:spcPct val="0"/>
                </a:spcBef>
              </a:pPr>
              <a:r>
                <a:rPr lang="en-US" b="true" sz="3387">
                  <a:solidFill>
                    <a:srgbClr val="05080D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Présentation des différentes pistes de modélisations effectuées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4384395" y="4870247"/>
            <a:ext cx="1174007" cy="1174007"/>
          </a:xfrm>
          <a:custGeom>
            <a:avLst/>
            <a:gdLst/>
            <a:ahLst/>
            <a:cxnLst/>
            <a:rect r="r" b="b" t="t" l="l"/>
            <a:pathLst>
              <a:path h="1174007" w="1174007">
                <a:moveTo>
                  <a:pt x="0" y="0"/>
                </a:moveTo>
                <a:lnTo>
                  <a:pt x="1174007" y="0"/>
                </a:lnTo>
                <a:lnTo>
                  <a:pt x="1174007" y="1174007"/>
                </a:lnTo>
                <a:lnTo>
                  <a:pt x="0" y="1174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4496997" y="4982849"/>
            <a:ext cx="948803" cy="948803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30956" lIns="30956" bIns="30956" rIns="30956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4561147" y="4959204"/>
            <a:ext cx="820503" cy="853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2"/>
              </a:lnSpc>
              <a:spcBef>
                <a:spcPct val="0"/>
              </a:spcBef>
            </a:pPr>
            <a:r>
              <a:rPr lang="en-US" b="true" sz="4694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2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4796380" y="7085078"/>
            <a:ext cx="8584302" cy="1235528"/>
            <a:chOff x="0" y="0"/>
            <a:chExt cx="11445736" cy="1647371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1092675" cy="1647371"/>
              <a:chOff x="0" y="0"/>
              <a:chExt cx="2075918" cy="308294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2075918" cy="308294"/>
              </a:xfrm>
              <a:custGeom>
                <a:avLst/>
                <a:gdLst/>
                <a:ahLst/>
                <a:cxnLst/>
                <a:rect r="r" b="b" t="t" l="l"/>
                <a:pathLst>
                  <a:path h="308294" w="2075918">
                    <a:moveTo>
                      <a:pt x="15820" y="0"/>
                    </a:moveTo>
                    <a:lnTo>
                      <a:pt x="2060099" y="0"/>
                    </a:lnTo>
                    <a:cubicBezTo>
                      <a:pt x="2064294" y="0"/>
                      <a:pt x="2068318" y="1667"/>
                      <a:pt x="2071285" y="4634"/>
                    </a:cubicBezTo>
                    <a:cubicBezTo>
                      <a:pt x="2074252" y="7600"/>
                      <a:pt x="2075918" y="11624"/>
                      <a:pt x="2075918" y="15820"/>
                    </a:cubicBezTo>
                    <a:lnTo>
                      <a:pt x="2075918" y="292474"/>
                    </a:lnTo>
                    <a:cubicBezTo>
                      <a:pt x="2075918" y="296670"/>
                      <a:pt x="2074252" y="300694"/>
                      <a:pt x="2071285" y="303661"/>
                    </a:cubicBezTo>
                    <a:cubicBezTo>
                      <a:pt x="2068318" y="306628"/>
                      <a:pt x="2064294" y="308294"/>
                      <a:pt x="2060099" y="308294"/>
                    </a:cubicBezTo>
                    <a:lnTo>
                      <a:pt x="15820" y="308294"/>
                    </a:lnTo>
                    <a:cubicBezTo>
                      <a:pt x="11624" y="308294"/>
                      <a:pt x="7600" y="306628"/>
                      <a:pt x="4634" y="303661"/>
                    </a:cubicBezTo>
                    <a:cubicBezTo>
                      <a:pt x="1667" y="300694"/>
                      <a:pt x="0" y="296670"/>
                      <a:pt x="0" y="292474"/>
                    </a:cubicBezTo>
                    <a:lnTo>
                      <a:pt x="0" y="15820"/>
                    </a:lnTo>
                    <a:cubicBezTo>
                      <a:pt x="0" y="11624"/>
                      <a:pt x="1667" y="7600"/>
                      <a:pt x="4634" y="4634"/>
                    </a:cubicBezTo>
                    <a:cubicBezTo>
                      <a:pt x="7600" y="1667"/>
                      <a:pt x="11624" y="0"/>
                      <a:pt x="1582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28575" cap="sq">
                <a:solidFill>
                  <a:srgbClr val="329A87"/>
                </a:solidFill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57150"/>
                <a:ext cx="2075918" cy="365444"/>
              </a:xfrm>
              <a:prstGeom prst="rect">
                <a:avLst/>
              </a:prstGeom>
            </p:spPr>
            <p:txBody>
              <a:bodyPr anchor="ctr" rtlCol="false" tIns="31129" lIns="31129" bIns="31129" rIns="31129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916094" y="365777"/>
              <a:ext cx="10529642" cy="801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68"/>
                </a:lnSpc>
                <a:spcBef>
                  <a:spcPct val="0"/>
                </a:spcBef>
              </a:pPr>
              <a:r>
                <a:rPr lang="en-US" b="true" sz="3406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</a:t>
              </a:r>
              <a:r>
                <a:rPr lang="en-US" b="true" sz="3406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hoix du modèle final</a:t>
              </a: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4302888" y="7026151"/>
            <a:ext cx="1180563" cy="1180563"/>
          </a:xfrm>
          <a:custGeom>
            <a:avLst/>
            <a:gdLst/>
            <a:ahLst/>
            <a:cxnLst/>
            <a:rect r="r" b="b" t="t" l="l"/>
            <a:pathLst>
              <a:path h="1180563" w="1180563">
                <a:moveTo>
                  <a:pt x="0" y="0"/>
                </a:moveTo>
                <a:lnTo>
                  <a:pt x="1180563" y="0"/>
                </a:lnTo>
                <a:lnTo>
                  <a:pt x="1180563" y="1180563"/>
                </a:lnTo>
                <a:lnTo>
                  <a:pt x="0" y="1180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4416118" y="7139382"/>
            <a:ext cx="954101" cy="954101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31129" lIns="31129" bIns="31129" rIns="31129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4480627" y="7106878"/>
            <a:ext cx="825085" cy="86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8"/>
              </a:lnSpc>
              <a:spcBef>
                <a:spcPct val="0"/>
              </a:spcBef>
            </a:pPr>
            <a:r>
              <a:rPr lang="en-US" b="true" sz="472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305712" y="354219"/>
            <a:ext cx="12869347" cy="149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8"/>
              </a:lnSpc>
            </a:pPr>
            <a:r>
              <a:rPr lang="en-US" sz="874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 de la présentation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278863" y="4261289"/>
            <a:ext cx="9288859" cy="166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34"/>
              </a:lnSpc>
            </a:pPr>
            <a:r>
              <a:rPr lang="en-US" b="true" sz="678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Merci pour votre attention</a:t>
            </a:r>
          </a:p>
        </p:txBody>
      </p:sp>
      <p:sp>
        <p:nvSpPr>
          <p:cNvPr name="AutoShape 9" id="9"/>
          <p:cNvSpPr/>
          <p:nvPr/>
        </p:nvSpPr>
        <p:spPr>
          <a:xfrm>
            <a:off x="7065521" y="6120961"/>
            <a:ext cx="3715544" cy="0"/>
          </a:xfrm>
          <a:prstGeom prst="line">
            <a:avLst/>
          </a:prstGeom>
          <a:ln cap="flat" w="57150">
            <a:solidFill>
              <a:srgbClr val="329A8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85825"/>
            <a:ext cx="16591585" cy="85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4"/>
              </a:lnSpc>
              <a:spcBef>
                <a:spcPct val="0"/>
              </a:spcBef>
            </a:pPr>
            <a:r>
              <a:rPr lang="en-US" b="true" sz="471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Problématique et présentation du jeu de données (1/4)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76132"/>
            <a:ext cx="6578625" cy="6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Rappel de la problématique</a:t>
            </a:r>
          </a:p>
        </p:txBody>
      </p:sp>
      <p:grpSp>
        <p:nvGrpSpPr>
          <p:cNvPr name="Group 4" id="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76432" y="5400985"/>
            <a:ext cx="1371077" cy="1371077"/>
            <a:chOff x="0" y="0"/>
            <a:chExt cx="1828102" cy="18281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28102" cy="1828102"/>
            </a:xfrm>
            <a:custGeom>
              <a:avLst/>
              <a:gdLst/>
              <a:ahLst/>
              <a:cxnLst/>
              <a:rect r="r" b="b" t="t" l="l"/>
              <a:pathLst>
                <a:path h="1828102" w="1828102">
                  <a:moveTo>
                    <a:pt x="0" y="0"/>
                  </a:moveTo>
                  <a:lnTo>
                    <a:pt x="1828102" y="0"/>
                  </a:lnTo>
                  <a:lnTo>
                    <a:pt x="1828102" y="1828102"/>
                  </a:lnTo>
                  <a:lnTo>
                    <a:pt x="0" y="1828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175338" y="175338"/>
              <a:ext cx="1477426" cy="1477426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492416" y="448890"/>
              <a:ext cx="930322" cy="930322"/>
            </a:xfrm>
            <a:custGeom>
              <a:avLst/>
              <a:gdLst/>
              <a:ahLst/>
              <a:cxnLst/>
              <a:rect r="r" b="b" t="t" l="l"/>
              <a:pathLst>
                <a:path h="930322" w="930322">
                  <a:moveTo>
                    <a:pt x="0" y="0"/>
                  </a:moveTo>
                  <a:lnTo>
                    <a:pt x="930323" y="0"/>
                  </a:lnTo>
                  <a:lnTo>
                    <a:pt x="930323" y="930322"/>
                  </a:lnTo>
                  <a:lnTo>
                    <a:pt x="0" y="930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147508" y="5508897"/>
            <a:ext cx="15376481" cy="126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6"/>
              </a:lnSpc>
              <a:spcBef>
                <a:spcPct val="0"/>
              </a:spcBef>
            </a:pPr>
            <a:r>
              <a:rPr lang="en-US" sz="351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Prédire les performances scolaires à partir des caractéristiques des élèves.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47508" y="7678783"/>
            <a:ext cx="15054555" cy="1166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sz="321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Repérer les élèves à risque pour permettre des interventions ciblées et efficaces.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71463" y="3355076"/>
            <a:ext cx="16230600" cy="204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3"/>
              </a:lnSpc>
              <a:spcBef>
                <a:spcPct val="0"/>
              </a:spcBef>
            </a:pPr>
            <a:r>
              <a:rPr lang="en-US" sz="30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Dans un c</a:t>
            </a:r>
            <a:r>
              <a:rPr lang="en-US" sz="30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ontexte scolaire guidé par les données, il est essentiel d’identifier les facteurs influençant la réussite académique (milieu social, assiduité, implication parentale, etc.).</a:t>
            </a:r>
          </a:p>
          <a:p>
            <a:pPr algn="l">
              <a:lnSpc>
                <a:spcPts val="4203"/>
              </a:lnSpc>
              <a:spcBef>
                <a:spcPct val="0"/>
              </a:spcBef>
            </a:pPr>
            <a:r>
              <a:rPr lang="en-US" sz="30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L’objectif est de :</a:t>
            </a:r>
          </a:p>
          <a:p>
            <a:pPr algn="l">
              <a:lnSpc>
                <a:spcPts val="3363"/>
              </a:lnSpc>
              <a:spcBef>
                <a:spcPct val="0"/>
              </a:spcBef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7259300" y="9483566"/>
            <a:ext cx="1180563" cy="1180563"/>
            <a:chOff x="0" y="0"/>
            <a:chExt cx="1574084" cy="157408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74084" cy="1574084"/>
            </a:xfrm>
            <a:custGeom>
              <a:avLst/>
              <a:gdLst/>
              <a:ahLst/>
              <a:cxnLst/>
              <a:rect r="r" b="b" t="t" l="l"/>
              <a:pathLst>
                <a:path h="1574084" w="1574084">
                  <a:moveTo>
                    <a:pt x="0" y="0"/>
                  </a:moveTo>
                  <a:lnTo>
                    <a:pt x="1574084" y="0"/>
                  </a:lnTo>
                  <a:lnTo>
                    <a:pt x="1574084" y="1574084"/>
                  </a:lnTo>
                  <a:lnTo>
                    <a:pt x="0" y="1574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150975" y="150975"/>
              <a:ext cx="1272135" cy="1272135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129" lIns="31129" bIns="31129" rIns="31129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236985" y="158435"/>
              <a:ext cx="1100113" cy="110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8"/>
                </a:lnSpc>
                <a:spcBef>
                  <a:spcPct val="0"/>
                </a:spcBef>
              </a:pPr>
              <a:r>
                <a:rPr lang="en-US" b="true" sz="472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76432" y="7473774"/>
            <a:ext cx="1371077" cy="1371077"/>
            <a:chOff x="0" y="0"/>
            <a:chExt cx="1828102" cy="182810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828102" cy="1828102"/>
            </a:xfrm>
            <a:custGeom>
              <a:avLst/>
              <a:gdLst/>
              <a:ahLst/>
              <a:cxnLst/>
              <a:rect r="r" b="b" t="t" l="l"/>
              <a:pathLst>
                <a:path h="1828102" w="1828102">
                  <a:moveTo>
                    <a:pt x="0" y="0"/>
                  </a:moveTo>
                  <a:lnTo>
                    <a:pt x="1828102" y="0"/>
                  </a:lnTo>
                  <a:lnTo>
                    <a:pt x="1828102" y="1828102"/>
                  </a:lnTo>
                  <a:lnTo>
                    <a:pt x="0" y="1828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7" id="27"/>
            <p:cNvGrpSpPr/>
            <p:nvPr/>
          </p:nvGrpSpPr>
          <p:grpSpPr>
            <a:xfrm rot="0">
              <a:off x="175338" y="175338"/>
              <a:ext cx="1477426" cy="1477426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492416" y="448890"/>
              <a:ext cx="930322" cy="930322"/>
            </a:xfrm>
            <a:custGeom>
              <a:avLst/>
              <a:gdLst/>
              <a:ahLst/>
              <a:cxnLst/>
              <a:rect r="r" b="b" t="t" l="l"/>
              <a:pathLst>
                <a:path h="930322" w="930322">
                  <a:moveTo>
                    <a:pt x="0" y="0"/>
                  </a:moveTo>
                  <a:lnTo>
                    <a:pt x="930323" y="0"/>
                  </a:lnTo>
                  <a:lnTo>
                    <a:pt x="930323" y="930322"/>
                  </a:lnTo>
                  <a:lnTo>
                    <a:pt x="0" y="930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85825"/>
            <a:ext cx="16541525" cy="85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4"/>
              </a:lnSpc>
              <a:spcBef>
                <a:spcPct val="0"/>
              </a:spcBef>
            </a:pPr>
            <a:r>
              <a:rPr lang="en-US" b="true" sz="471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Problématique et présentation du jeu de données (2/4)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76132"/>
            <a:ext cx="6862024" cy="6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Présentation du jeu de données </a:t>
            </a:r>
          </a:p>
        </p:txBody>
      </p:sp>
      <p:grpSp>
        <p:nvGrpSpPr>
          <p:cNvPr name="Group 4" id="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770618" y="4142392"/>
            <a:ext cx="9647827" cy="853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  <a:spcBef>
                <a:spcPct val="0"/>
              </a:spcBef>
            </a:pPr>
            <a:r>
              <a:rPr lang="en-US" sz="24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Notre jeu de données comporte 6607 observations représentant des élèves ou étudiants [. . . ]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842468" y="3032424"/>
            <a:ext cx="3149514" cy="3149514"/>
            <a:chOff x="0" y="0"/>
            <a:chExt cx="4199352" cy="41993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99352" cy="4199352"/>
            </a:xfrm>
            <a:custGeom>
              <a:avLst/>
              <a:gdLst/>
              <a:ahLst/>
              <a:cxnLst/>
              <a:rect r="r" b="b" t="t" l="l"/>
              <a:pathLst>
                <a:path h="4199352" w="4199352">
                  <a:moveTo>
                    <a:pt x="0" y="0"/>
                  </a:moveTo>
                  <a:lnTo>
                    <a:pt x="4199352" y="0"/>
                  </a:lnTo>
                  <a:lnTo>
                    <a:pt x="4199352" y="4199352"/>
                  </a:lnTo>
                  <a:lnTo>
                    <a:pt x="0" y="4199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402771" y="402771"/>
              <a:ext cx="3393810" cy="339381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83045" lIns="83045" bIns="83045" rIns="83045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632231" y="1445867"/>
              <a:ext cx="2934889" cy="1221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2"/>
                </a:lnSpc>
              </a:pPr>
              <a:r>
                <a:rPr lang="en-US" sz="2594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6607</a:t>
              </a:r>
            </a:p>
            <a:p>
              <a:pPr algn="ctr">
                <a:lnSpc>
                  <a:spcPts val="3632"/>
                </a:lnSpc>
                <a:spcBef>
                  <a:spcPct val="0"/>
                </a:spcBef>
              </a:pPr>
              <a:r>
                <a:rPr lang="en-US" b="true" sz="2594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Observations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357345" y="5819536"/>
            <a:ext cx="3438764" cy="3438764"/>
            <a:chOff x="0" y="0"/>
            <a:chExt cx="4585019" cy="45850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585019" cy="4585019"/>
            </a:xfrm>
            <a:custGeom>
              <a:avLst/>
              <a:gdLst/>
              <a:ahLst/>
              <a:cxnLst/>
              <a:rect r="r" b="b" t="t" l="l"/>
              <a:pathLst>
                <a:path h="4585019" w="4585019">
                  <a:moveTo>
                    <a:pt x="0" y="0"/>
                  </a:moveTo>
                  <a:lnTo>
                    <a:pt x="4585019" y="0"/>
                  </a:lnTo>
                  <a:lnTo>
                    <a:pt x="4585019" y="4585019"/>
                  </a:lnTo>
                  <a:lnTo>
                    <a:pt x="0" y="458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439761" y="439761"/>
              <a:ext cx="3705496" cy="3705496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101355" lIns="101355" bIns="101355" rIns="101355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690295" y="1577003"/>
              <a:ext cx="3204429" cy="1335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6"/>
                </a:lnSpc>
              </a:pPr>
              <a:r>
                <a:rPr lang="en-US" sz="2833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20</a:t>
              </a:r>
            </a:p>
            <a:p>
              <a:pPr algn="ctr">
                <a:lnSpc>
                  <a:spcPts val="3966"/>
                </a:lnSpc>
                <a:spcBef>
                  <a:spcPct val="0"/>
                </a:spcBef>
              </a:pPr>
              <a:r>
                <a:rPr lang="en-US" b="true" sz="2833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Variables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166929" y="6995306"/>
            <a:ext cx="9447591" cy="127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3"/>
              </a:lnSpc>
              <a:spcBef>
                <a:spcPct val="0"/>
              </a:spcBef>
            </a:pPr>
            <a:r>
              <a:rPr lang="en-US" sz="24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 [. . . ] pour 20 variables  représentant quelques habitudes et caractéristiques des élèves pris en compte. Parmi ces variables, on compte  13  catégorielles et 07 numériques.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7259300" y="9483566"/>
            <a:ext cx="1180563" cy="1180563"/>
            <a:chOff x="0" y="0"/>
            <a:chExt cx="1574084" cy="157408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74084" cy="1574084"/>
            </a:xfrm>
            <a:custGeom>
              <a:avLst/>
              <a:gdLst/>
              <a:ahLst/>
              <a:cxnLst/>
              <a:rect r="r" b="b" t="t" l="l"/>
              <a:pathLst>
                <a:path h="1574084" w="1574084">
                  <a:moveTo>
                    <a:pt x="0" y="0"/>
                  </a:moveTo>
                  <a:lnTo>
                    <a:pt x="1574084" y="0"/>
                  </a:lnTo>
                  <a:lnTo>
                    <a:pt x="1574084" y="1574084"/>
                  </a:lnTo>
                  <a:lnTo>
                    <a:pt x="0" y="1574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0">
              <a:off x="150975" y="150975"/>
              <a:ext cx="1272135" cy="1272135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129" lIns="31129" bIns="31129" rIns="31129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236985" y="158435"/>
              <a:ext cx="1100113" cy="110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8"/>
                </a:lnSpc>
                <a:spcBef>
                  <a:spcPct val="0"/>
                </a:spcBef>
              </a:pPr>
              <a:r>
                <a:rPr lang="en-US" b="true" sz="472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85825"/>
            <a:ext cx="16666673" cy="85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4"/>
              </a:lnSpc>
              <a:spcBef>
                <a:spcPct val="0"/>
              </a:spcBef>
            </a:pPr>
            <a:r>
              <a:rPr lang="en-US" b="true" sz="471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Problématique et présentation du jeu de données (3/4)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76132"/>
            <a:ext cx="7494045" cy="6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Présentation du jeu de données </a:t>
            </a:r>
          </a:p>
        </p:txBody>
      </p:sp>
      <p:grpSp>
        <p:nvGrpSpPr>
          <p:cNvPr name="Group 4" id="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85870" y="4371035"/>
            <a:ext cx="3438764" cy="3438764"/>
            <a:chOff x="0" y="0"/>
            <a:chExt cx="4585019" cy="45850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585019" cy="4585019"/>
            </a:xfrm>
            <a:custGeom>
              <a:avLst/>
              <a:gdLst/>
              <a:ahLst/>
              <a:cxnLst/>
              <a:rect r="r" b="b" t="t" l="l"/>
              <a:pathLst>
                <a:path h="4585019" w="4585019">
                  <a:moveTo>
                    <a:pt x="0" y="0"/>
                  </a:moveTo>
                  <a:lnTo>
                    <a:pt x="4585019" y="0"/>
                  </a:lnTo>
                  <a:lnTo>
                    <a:pt x="4585019" y="4585019"/>
                  </a:lnTo>
                  <a:lnTo>
                    <a:pt x="0" y="458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439761" y="439761"/>
              <a:ext cx="3705496" cy="3705496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90672" lIns="90672" bIns="90672" rIns="90672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90295" y="1244755"/>
              <a:ext cx="3204429" cy="2003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6"/>
                </a:lnSpc>
              </a:pPr>
              <a:r>
                <a:rPr lang="en-US" sz="2833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7</a:t>
              </a:r>
            </a:p>
            <a:p>
              <a:pPr algn="ctr">
                <a:lnSpc>
                  <a:spcPts val="3966"/>
                </a:lnSpc>
                <a:spcBef>
                  <a:spcPct val="0"/>
                </a:spcBef>
              </a:pPr>
              <a:r>
                <a:rPr lang="en-US" b="true" sz="2833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Variables numériques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824634" y="4054174"/>
            <a:ext cx="10810865" cy="4591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26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Les variables numériques sont les suivantes : </a:t>
            </a:r>
          </a:p>
          <a:p>
            <a:pPr algn="l">
              <a:lnSpc>
                <a:spcPts val="3643"/>
              </a:lnSpc>
            </a:pPr>
          </a:p>
          <a:p>
            <a:pPr algn="l" marL="561862" indent="-280931" lvl="1">
              <a:lnSpc>
                <a:spcPts val="3643"/>
              </a:lnSpc>
              <a:buFont typeface="Arial"/>
              <a:buChar char="•"/>
            </a:pPr>
            <a:r>
              <a:rPr lang="en-US" sz="26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Hours_Studied (heures d’études) ; </a:t>
            </a:r>
          </a:p>
          <a:p>
            <a:pPr algn="l" marL="561862" indent="-280931" lvl="1">
              <a:lnSpc>
                <a:spcPts val="3643"/>
              </a:lnSpc>
              <a:buFont typeface="Arial"/>
              <a:buChar char="•"/>
            </a:pPr>
            <a:r>
              <a:rPr lang="en-US" sz="26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Attendance (assiduité) ;</a:t>
            </a:r>
          </a:p>
          <a:p>
            <a:pPr algn="l" marL="561862" indent="-280931" lvl="1">
              <a:lnSpc>
                <a:spcPts val="3643"/>
              </a:lnSpc>
              <a:buFont typeface="Arial"/>
              <a:buChar char="•"/>
            </a:pPr>
            <a:r>
              <a:rPr lang="en-US" sz="26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Sleep_Hours (heures de sommeil) ; </a:t>
            </a:r>
          </a:p>
          <a:p>
            <a:pPr algn="l" marL="561862" indent="-280931" lvl="1">
              <a:lnSpc>
                <a:spcPts val="3643"/>
              </a:lnSpc>
              <a:buFont typeface="Arial"/>
              <a:buChar char="•"/>
            </a:pPr>
            <a:r>
              <a:rPr lang="en-US" sz="26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Previous_Scores (notes précédentes) ;</a:t>
            </a:r>
          </a:p>
          <a:p>
            <a:pPr algn="l" marL="561862" indent="-280931" lvl="1">
              <a:lnSpc>
                <a:spcPts val="3643"/>
              </a:lnSpc>
              <a:buFont typeface="Arial"/>
              <a:buChar char="•"/>
            </a:pPr>
            <a:r>
              <a:rPr lang="en-US" sz="26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Tutoring_Sessions (temps réservé aux séances de répétition) ; </a:t>
            </a:r>
          </a:p>
          <a:p>
            <a:pPr algn="l" marL="561862" indent="-280931" lvl="1">
              <a:lnSpc>
                <a:spcPts val="3643"/>
              </a:lnSpc>
              <a:buFont typeface="Arial"/>
              <a:buChar char="•"/>
            </a:pPr>
            <a:r>
              <a:rPr lang="en-US" sz="26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Physical_Activity (temps réservé aux activités physiques) ; </a:t>
            </a:r>
          </a:p>
          <a:p>
            <a:pPr algn="l" marL="561862" indent="-280931" lvl="1">
              <a:lnSpc>
                <a:spcPts val="3643"/>
              </a:lnSpc>
              <a:buFont typeface="Arial"/>
              <a:buChar char="•"/>
            </a:pPr>
            <a:r>
              <a:rPr lang="en-US" sz="26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Exam_Score (notes actuelles).</a:t>
            </a:r>
          </a:p>
          <a:p>
            <a:pPr algn="l">
              <a:lnSpc>
                <a:spcPts val="3643"/>
              </a:lnSpc>
              <a:spcBef>
                <a:spcPct val="0"/>
              </a:spcBef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7259300" y="9456851"/>
            <a:ext cx="1180563" cy="1180563"/>
            <a:chOff x="0" y="0"/>
            <a:chExt cx="1574084" cy="15740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74084" cy="1574084"/>
            </a:xfrm>
            <a:custGeom>
              <a:avLst/>
              <a:gdLst/>
              <a:ahLst/>
              <a:cxnLst/>
              <a:rect r="r" b="b" t="t" l="l"/>
              <a:pathLst>
                <a:path h="1574084" w="1574084">
                  <a:moveTo>
                    <a:pt x="0" y="0"/>
                  </a:moveTo>
                  <a:lnTo>
                    <a:pt x="1574084" y="0"/>
                  </a:lnTo>
                  <a:lnTo>
                    <a:pt x="1574084" y="1574084"/>
                  </a:lnTo>
                  <a:lnTo>
                    <a:pt x="0" y="1574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150975" y="150975"/>
              <a:ext cx="1272135" cy="1272135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129" lIns="31129" bIns="31129" rIns="31129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236985" y="158435"/>
              <a:ext cx="1100113" cy="110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8"/>
                </a:lnSpc>
                <a:spcBef>
                  <a:spcPct val="0"/>
                </a:spcBef>
              </a:pPr>
              <a:r>
                <a:rPr lang="en-US" b="true" sz="472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85825"/>
            <a:ext cx="16334602" cy="85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4"/>
              </a:lnSpc>
              <a:spcBef>
                <a:spcPct val="0"/>
              </a:spcBef>
            </a:pPr>
            <a:r>
              <a:rPr lang="en-US" b="true" sz="471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Problématique et présentation du jeu de données (4/4)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76132"/>
            <a:ext cx="8167301" cy="6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Présentation du jeu de données </a:t>
            </a:r>
          </a:p>
        </p:txBody>
      </p:sp>
      <p:grpSp>
        <p:nvGrpSpPr>
          <p:cNvPr name="Group 4" id="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2732236"/>
            <a:ext cx="3330791" cy="3330791"/>
            <a:chOff x="0" y="0"/>
            <a:chExt cx="4441054" cy="44410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41054" cy="4441054"/>
            </a:xfrm>
            <a:custGeom>
              <a:avLst/>
              <a:gdLst/>
              <a:ahLst/>
              <a:cxnLst/>
              <a:rect r="r" b="b" t="t" l="l"/>
              <a:pathLst>
                <a:path h="4441054" w="4441054">
                  <a:moveTo>
                    <a:pt x="0" y="0"/>
                  </a:moveTo>
                  <a:lnTo>
                    <a:pt x="4441054" y="0"/>
                  </a:lnTo>
                  <a:lnTo>
                    <a:pt x="4441054" y="4441054"/>
                  </a:lnTo>
                  <a:lnTo>
                    <a:pt x="0" y="444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425953" y="425953"/>
              <a:ext cx="3589148" cy="358914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87825" lIns="87825" bIns="87825" rIns="87825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668621" y="1200871"/>
              <a:ext cx="3103813" cy="1944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1"/>
                </a:lnSpc>
              </a:pPr>
              <a:r>
                <a:rPr lang="en-US" sz="2744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13</a:t>
              </a:r>
            </a:p>
            <a:p>
              <a:pPr algn="ctr">
                <a:lnSpc>
                  <a:spcPts val="3841"/>
                </a:lnSpc>
              </a:pPr>
              <a:r>
                <a:rPr lang="en-US" sz="2744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variables</a:t>
              </a:r>
            </a:p>
            <a:p>
              <a:pPr algn="ctr">
                <a:lnSpc>
                  <a:spcPts val="3841"/>
                </a:lnSpc>
                <a:spcBef>
                  <a:spcPct val="0"/>
                </a:spcBef>
              </a:pPr>
              <a:r>
                <a:rPr lang="en-US" b="true" sz="2744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Catégorielles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318012" y="3932842"/>
            <a:ext cx="10910983" cy="853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3"/>
              </a:lnSpc>
              <a:spcBef>
                <a:spcPct val="0"/>
              </a:spcBef>
            </a:pPr>
            <a:r>
              <a:rPr lang="en-US" sz="24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Parmi les  variables catégorielles, on compte 06 variables ordinales et 07 variables nominales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51005" y="6400231"/>
            <a:ext cx="12312639" cy="29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683" indent="-259342" lvl="1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Parental_Involvement ;</a:t>
            </a:r>
          </a:p>
          <a:p>
            <a:pPr algn="just" marL="518683" indent="-259342" lvl="1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Motivation_Level ;</a:t>
            </a:r>
          </a:p>
          <a:p>
            <a:pPr algn="just" marL="518683" indent="-259342" lvl="1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Family_Income ;</a:t>
            </a:r>
          </a:p>
          <a:p>
            <a:pPr algn="just" marL="518683" indent="-259342" lvl="1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Teacher_Quality  ;</a:t>
            </a:r>
          </a:p>
          <a:p>
            <a:pPr algn="just" marL="518683" indent="-259342" lvl="1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Parental_Education_Level ;  </a:t>
            </a:r>
          </a:p>
          <a:p>
            <a:pPr algn="just" marL="518683" indent="-259342" lvl="1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Distance_from_Home . </a:t>
            </a:r>
          </a:p>
          <a:p>
            <a:pPr algn="just">
              <a:lnSpc>
                <a:spcPts val="3363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446070" y="6308741"/>
            <a:ext cx="12813230" cy="336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Access_to_Resources </a:t>
            </a:r>
          </a:p>
          <a:p>
            <a:pPr algn="r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Extracurricular_Activities </a:t>
            </a:r>
          </a:p>
          <a:p>
            <a:pPr algn="r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Internet_Access </a:t>
            </a:r>
          </a:p>
          <a:p>
            <a:pPr algn="r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School_Type </a:t>
            </a:r>
          </a:p>
          <a:p>
            <a:pPr algn="r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Peer_Influence  </a:t>
            </a:r>
          </a:p>
          <a:p>
            <a:pPr algn="r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Learning_Disabilities </a:t>
            </a:r>
          </a:p>
          <a:p>
            <a:pPr algn="r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Gender</a:t>
            </a:r>
          </a:p>
          <a:p>
            <a:pPr algn="just">
              <a:lnSpc>
                <a:spcPts val="336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767221" y="5807787"/>
            <a:ext cx="10910983" cy="4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3"/>
              </a:lnSpc>
              <a:spcBef>
                <a:spcPct val="0"/>
              </a:spcBef>
            </a:pPr>
            <a:r>
              <a:rPr lang="en-US" sz="24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Les  variables ordinales sont les suivantes :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52685" y="5628748"/>
            <a:ext cx="10910983" cy="4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3"/>
              </a:lnSpc>
              <a:spcBef>
                <a:spcPct val="0"/>
              </a:spcBef>
            </a:pPr>
            <a:r>
              <a:rPr lang="en-US" sz="240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Les  variables nominales sont les suivantes :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274748" y="6337316"/>
            <a:ext cx="678835" cy="292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2167" indent="-256084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</a:p>
          <a:p>
            <a:pPr algn="ctr" marL="512167" indent="-256084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</a:p>
          <a:p>
            <a:pPr algn="ctr" marL="512167" indent="-256084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</a:p>
          <a:p>
            <a:pPr algn="ctr" marL="512167" indent="-256084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</a:p>
          <a:p>
            <a:pPr algn="ctr" marL="512167" indent="-256084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</a:p>
          <a:p>
            <a:pPr algn="ctr" marL="512167" indent="-256084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</a:p>
          <a:p>
            <a:pPr algn="ctr" marL="512167" indent="-256084" lvl="1">
              <a:lnSpc>
                <a:spcPts val="3321"/>
              </a:lnSpc>
              <a:buFont typeface="Arial"/>
              <a:buChar char="•"/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17363302" y="9349109"/>
            <a:ext cx="1180563" cy="1180563"/>
            <a:chOff x="0" y="0"/>
            <a:chExt cx="1574084" cy="157408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74084" cy="1574084"/>
            </a:xfrm>
            <a:custGeom>
              <a:avLst/>
              <a:gdLst/>
              <a:ahLst/>
              <a:cxnLst/>
              <a:rect r="r" b="b" t="t" l="l"/>
              <a:pathLst>
                <a:path h="1574084" w="1574084">
                  <a:moveTo>
                    <a:pt x="0" y="0"/>
                  </a:moveTo>
                  <a:lnTo>
                    <a:pt x="1574084" y="0"/>
                  </a:lnTo>
                  <a:lnTo>
                    <a:pt x="1574084" y="1574084"/>
                  </a:lnTo>
                  <a:lnTo>
                    <a:pt x="0" y="1574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150975" y="150975"/>
              <a:ext cx="1272135" cy="1272135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129" lIns="31129" bIns="31129" rIns="31129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236985" y="158435"/>
              <a:ext cx="1100113" cy="110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8"/>
                </a:lnSpc>
                <a:spcBef>
                  <a:spcPct val="0"/>
                </a:spcBef>
              </a:pPr>
              <a:r>
                <a:rPr lang="en-US" b="true" sz="472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15140" y="5027944"/>
            <a:ext cx="10518155" cy="10518113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471" t="0" r="-2547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800842" y="5813625"/>
            <a:ext cx="8946750" cy="89467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4524129" y="-3792316"/>
            <a:ext cx="10518155" cy="10518113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06" t="0" r="-24906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-3738427" y="-3006635"/>
            <a:ext cx="8946750" cy="894675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364731" y="4290967"/>
            <a:ext cx="12381168" cy="1805826"/>
            <a:chOff x="0" y="0"/>
            <a:chExt cx="16508224" cy="240776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6188472" cy="2407768"/>
              <a:chOff x="0" y="0"/>
              <a:chExt cx="2072796" cy="30829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072796" cy="308294"/>
              </a:xfrm>
              <a:custGeom>
                <a:avLst/>
                <a:gdLst/>
                <a:ahLst/>
                <a:cxnLst/>
                <a:rect r="r" b="b" t="t" l="l"/>
                <a:pathLst>
                  <a:path h="308294" w="2072796">
                    <a:moveTo>
                      <a:pt x="10840" y="0"/>
                    </a:moveTo>
                    <a:lnTo>
                      <a:pt x="2061956" y="0"/>
                    </a:lnTo>
                    <a:cubicBezTo>
                      <a:pt x="2067943" y="0"/>
                      <a:pt x="2072796" y="4853"/>
                      <a:pt x="2072796" y="10840"/>
                    </a:cubicBezTo>
                    <a:lnTo>
                      <a:pt x="2072796" y="297454"/>
                    </a:lnTo>
                    <a:cubicBezTo>
                      <a:pt x="2072796" y="303441"/>
                      <a:pt x="2067943" y="308294"/>
                      <a:pt x="2061956" y="308294"/>
                    </a:cubicBezTo>
                    <a:lnTo>
                      <a:pt x="10840" y="308294"/>
                    </a:lnTo>
                    <a:cubicBezTo>
                      <a:pt x="4853" y="308294"/>
                      <a:pt x="0" y="303441"/>
                      <a:pt x="0" y="297454"/>
                    </a:cubicBezTo>
                    <a:lnTo>
                      <a:pt x="0" y="10840"/>
                    </a:lnTo>
                    <a:cubicBezTo>
                      <a:pt x="0" y="4853"/>
                      <a:pt x="4853" y="0"/>
                      <a:pt x="1084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28575" cap="sq">
                <a:solidFill>
                  <a:srgbClr val="329A87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2072796" cy="365444"/>
              </a:xfrm>
              <a:prstGeom prst="rect">
                <a:avLst/>
              </a:prstGeom>
            </p:spPr>
            <p:txBody>
              <a:bodyPr anchor="ctr" rtlCol="false" tIns="45497" lIns="45497" bIns="45497" rIns="454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118284" y="-46765"/>
              <a:ext cx="15389939" cy="2339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69"/>
                </a:lnSpc>
                <a:spcBef>
                  <a:spcPct val="0"/>
                </a:spcBef>
              </a:pPr>
              <a:r>
                <a:rPr lang="en-US" b="true" sz="4978">
                  <a:solidFill>
                    <a:srgbClr val="05080D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Présentation des différentes pistes de modélisations effectuées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643451" y="4204841"/>
            <a:ext cx="1725490" cy="1725490"/>
          </a:xfrm>
          <a:custGeom>
            <a:avLst/>
            <a:gdLst/>
            <a:ahLst/>
            <a:cxnLst/>
            <a:rect r="r" b="b" t="t" l="l"/>
            <a:pathLst>
              <a:path h="1725490" w="1725490">
                <a:moveTo>
                  <a:pt x="0" y="0"/>
                </a:moveTo>
                <a:lnTo>
                  <a:pt x="1725490" y="0"/>
                </a:lnTo>
                <a:lnTo>
                  <a:pt x="1725490" y="1725490"/>
                </a:lnTo>
                <a:lnTo>
                  <a:pt x="0" y="172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2808947" y="4370337"/>
            <a:ext cx="1394498" cy="139449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9A87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5497" lIns="45497" bIns="45497" rIns="45497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903231" y="4336025"/>
            <a:ext cx="1205930" cy="125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  <a:spcBef>
                <a:spcPct val="0"/>
              </a:spcBef>
            </a:pPr>
            <a:r>
              <a:rPr lang="en-US" b="true" sz="689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85825"/>
            <a:ext cx="8548388" cy="85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4"/>
              </a:lnSpc>
              <a:spcBef>
                <a:spcPct val="0"/>
              </a:spcBef>
            </a:pPr>
            <a:r>
              <a:rPr lang="en-US" b="true" sz="471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Bref aperçu de l’EDA (1/3)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637608"/>
            <a:ext cx="5777679" cy="6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Caractéristique de la base</a:t>
            </a:r>
          </a:p>
        </p:txBody>
      </p:sp>
      <p:grpSp>
        <p:nvGrpSpPr>
          <p:cNvPr name="Group 4" id="4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15144" y="2838422"/>
            <a:ext cx="1737285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Parmi les 6607 observations, aucune n’est dupliquée et  229 ont au moins une donnée manquante.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1262" y="4563110"/>
            <a:ext cx="1380723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Les données manquantes sont réparties sur trois variables à savoir 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01995" y="5590540"/>
            <a:ext cx="469299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329A8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distance_from_home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44878" y="5590540"/>
            <a:ext cx="346442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329A8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teacher_quality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1262" y="5590540"/>
            <a:ext cx="60055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329A8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parental_educational_level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0622" y="6286183"/>
            <a:ext cx="471532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29A87"/>
                </a:solidFill>
                <a:latin typeface="Open Sans"/>
                <a:ea typeface="Open Sans"/>
                <a:cs typeface="Open Sans"/>
                <a:sym typeface="Open Sans"/>
              </a:rPr>
              <a:t>78 valeurs manquantes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15129" y="6286183"/>
            <a:ext cx="471532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29A87"/>
                </a:solidFill>
                <a:latin typeface="Open Sans"/>
                <a:ea typeface="Open Sans"/>
                <a:cs typeface="Open Sans"/>
                <a:sym typeface="Open Sans"/>
              </a:rPr>
              <a:t>67 valeurs manquantes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43911" y="6286183"/>
            <a:ext cx="471532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29A87"/>
                </a:solidFill>
                <a:latin typeface="Open Sans"/>
                <a:ea typeface="Open Sans"/>
                <a:cs typeface="Open Sans"/>
                <a:sym typeface="Open Sans"/>
              </a:rPr>
              <a:t>90 valeurs manquantes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7430450" y="9459073"/>
            <a:ext cx="1180563" cy="1180563"/>
            <a:chOff x="0" y="0"/>
            <a:chExt cx="1574084" cy="15740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74084" cy="1574084"/>
            </a:xfrm>
            <a:custGeom>
              <a:avLst/>
              <a:gdLst/>
              <a:ahLst/>
              <a:cxnLst/>
              <a:rect r="r" b="b" t="t" l="l"/>
              <a:pathLst>
                <a:path h="1574084" w="1574084">
                  <a:moveTo>
                    <a:pt x="0" y="0"/>
                  </a:moveTo>
                  <a:lnTo>
                    <a:pt x="1574084" y="0"/>
                  </a:lnTo>
                  <a:lnTo>
                    <a:pt x="1574084" y="1574084"/>
                  </a:lnTo>
                  <a:lnTo>
                    <a:pt x="0" y="1574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6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150975" y="150975"/>
              <a:ext cx="1272135" cy="1272135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129" lIns="31129" bIns="31129" rIns="31129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236985" y="158435"/>
              <a:ext cx="1100113" cy="110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8"/>
                </a:lnSpc>
                <a:spcBef>
                  <a:spcPct val="0"/>
                </a:spcBef>
              </a:pPr>
              <a:r>
                <a:rPr lang="en-US" b="true" sz="472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85825"/>
            <a:ext cx="10076193" cy="85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4"/>
              </a:lnSpc>
              <a:spcBef>
                <a:spcPct val="0"/>
              </a:spcBef>
            </a:pPr>
            <a:r>
              <a:rPr lang="en-US" b="true" sz="471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Bref aperçu de l’EDA (2/3)</a:t>
            </a:r>
          </a:p>
        </p:txBody>
      </p:sp>
      <p:grpSp>
        <p:nvGrpSpPr>
          <p:cNvPr name="Group 3" id="3"/>
          <p:cNvGrpSpPr/>
          <p:nvPr/>
        </p:nvGrpSpPr>
        <p:grpSpPr>
          <a:xfrm rot="1471508">
            <a:off x="7442248" y="-3517885"/>
            <a:ext cx="2160993" cy="11665743"/>
            <a:chOff x="0" y="0"/>
            <a:chExt cx="597206" cy="32239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7206" cy="3223913"/>
            </a:xfrm>
            <a:custGeom>
              <a:avLst/>
              <a:gdLst/>
              <a:ahLst/>
              <a:cxnLst/>
              <a:rect r="r" b="b" t="t" l="l"/>
              <a:pathLst>
                <a:path h="3223913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223913"/>
                  </a:lnTo>
                  <a:lnTo>
                    <a:pt x="0" y="3223913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97206" cy="3262013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  <a:r>
                <a:rPr lang="en-US" sz="988">
                  <a:solidFill>
                    <a:srgbClr val="000000">
                      <a:alpha val="23922"/>
                    </a:srgbClr>
                  </a:solidFill>
                  <a:latin typeface="Telegraf"/>
                  <a:ea typeface="Telegraf"/>
                  <a:cs typeface="Telegraf"/>
                  <a:sym typeface="Telegraf"/>
                </a:rPr>
                <a:t>A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1471508">
            <a:off x="7842796" y="1744300"/>
            <a:ext cx="2160993" cy="11212989"/>
            <a:chOff x="0" y="0"/>
            <a:chExt cx="597206" cy="30987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7206" cy="3098791"/>
            </a:xfrm>
            <a:custGeom>
              <a:avLst/>
              <a:gdLst/>
              <a:ahLst/>
              <a:cxnLst/>
              <a:rect r="r" b="b" t="t" l="l"/>
              <a:pathLst>
                <a:path h="3098791" w="597206">
                  <a:moveTo>
                    <a:pt x="0" y="0"/>
                  </a:moveTo>
                  <a:lnTo>
                    <a:pt x="597206" y="0"/>
                  </a:lnTo>
                  <a:lnTo>
                    <a:pt x="597206" y="3098791"/>
                  </a:lnTo>
                  <a:lnTo>
                    <a:pt x="0" y="3098791"/>
                  </a:lnTo>
                  <a:close/>
                </a:path>
              </a:pathLst>
            </a:custGeom>
            <a:solidFill>
              <a:srgbClr val="D5DADA">
                <a:alpha val="2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97206" cy="3136892"/>
            </a:xfrm>
            <a:prstGeom prst="rect">
              <a:avLst/>
            </a:prstGeom>
          </p:spPr>
          <p:txBody>
            <a:bodyPr anchor="ctr" rtlCol="false" tIns="35873" lIns="35873" bIns="35873" rIns="35873"/>
            <a:lstStyle/>
            <a:p>
              <a:pPr algn="ctr">
                <a:lnSpc>
                  <a:spcPts val="13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926940" y="4575643"/>
            <a:ext cx="6262533" cy="4953316"/>
          </a:xfrm>
          <a:custGeom>
            <a:avLst/>
            <a:gdLst/>
            <a:ahLst/>
            <a:cxnLst/>
            <a:rect r="r" b="b" t="t" l="l"/>
            <a:pathLst>
              <a:path h="4953316" w="6262533">
                <a:moveTo>
                  <a:pt x="0" y="0"/>
                </a:moveTo>
                <a:lnTo>
                  <a:pt x="6262533" y="0"/>
                </a:lnTo>
                <a:lnTo>
                  <a:pt x="6262533" y="4953317"/>
                </a:lnTo>
                <a:lnTo>
                  <a:pt x="0" y="4953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95" t="-4042" r="-27976" b="-202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696842"/>
            <a:ext cx="5777679" cy="6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0"/>
              </a:lnSpc>
              <a:spcBef>
                <a:spcPct val="0"/>
              </a:spcBef>
            </a:pPr>
            <a:r>
              <a:rPr lang="en-US" sz="35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Variable Cible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8020" y="2837297"/>
            <a:ext cx="1518253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variable cible Exam_Score suit une distribution quasi normale avec une moyenne de 67 et un écart-type de 3,89 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4967" y="5076825"/>
            <a:ext cx="1116197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Plus de 98 % des élèves obtiennent une note comprise entre 60 et 75 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8020" y="7477760"/>
            <a:ext cx="1166879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Toutefois, selon la méthode de l’intervalle interquartile (IQR), 104 valeurs aberrantes ont été identifiées.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9528960"/>
            <a:ext cx="1180563" cy="1180563"/>
            <a:chOff x="0" y="0"/>
            <a:chExt cx="1574084" cy="15740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74084" cy="1574084"/>
            </a:xfrm>
            <a:custGeom>
              <a:avLst/>
              <a:gdLst/>
              <a:ahLst/>
              <a:cxnLst/>
              <a:rect r="r" b="b" t="t" l="l"/>
              <a:pathLst>
                <a:path h="1574084" w="1574084">
                  <a:moveTo>
                    <a:pt x="0" y="0"/>
                  </a:moveTo>
                  <a:lnTo>
                    <a:pt x="1574084" y="0"/>
                  </a:lnTo>
                  <a:lnTo>
                    <a:pt x="1574084" y="1574084"/>
                  </a:lnTo>
                  <a:lnTo>
                    <a:pt x="0" y="1574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150975" y="150975"/>
              <a:ext cx="1272135" cy="1272135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9A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1129" lIns="31129" bIns="31129" rIns="31129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236985" y="158435"/>
              <a:ext cx="1100113" cy="110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8"/>
                </a:lnSpc>
                <a:spcBef>
                  <a:spcPct val="0"/>
                </a:spcBef>
              </a:pPr>
              <a:r>
                <a:rPr lang="en-US" b="true" sz="472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6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DAGmhTJoWJk</dc:identifier>
  <dcterms:modified xsi:type="dcterms:W3CDTF">2011-08-01T06:04:30Z</dcterms:modified>
  <cp:revision>1</cp:revision>
  <dc:title>Projet de Machine Learning</dc:title>
</cp:coreProperties>
</file>